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0" r:id="rId3"/>
    <p:sldId id="281" r:id="rId4"/>
    <p:sldId id="257" r:id="rId5"/>
    <p:sldId id="258" r:id="rId6"/>
    <p:sldId id="261" r:id="rId7"/>
    <p:sldId id="259" r:id="rId8"/>
    <p:sldId id="263" r:id="rId9"/>
    <p:sldId id="262" r:id="rId10"/>
    <p:sldId id="264" r:id="rId11"/>
    <p:sldId id="265" r:id="rId12"/>
    <p:sldId id="266" r:id="rId13"/>
    <p:sldId id="268" r:id="rId14"/>
    <p:sldId id="269" r:id="rId15"/>
    <p:sldId id="271" r:id="rId16"/>
    <p:sldId id="272" r:id="rId17"/>
    <p:sldId id="273" r:id="rId18"/>
    <p:sldId id="275" r:id="rId19"/>
    <p:sldId id="270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rut Gupta" initials="AG" lastIdx="1" clrIdx="0">
    <p:extLst>
      <p:ext uri="{19B8F6BF-5375-455C-9EA6-DF929625EA0E}">
        <p15:presenceInfo xmlns:p15="http://schemas.microsoft.com/office/powerpoint/2012/main" userId="S::abhirutgupta@in.ibm.com::47c970fe-a4bc-456b-8ec0-02c9b6e091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8"/>
    <p:restoredTop sz="94647"/>
  </p:normalViewPr>
  <p:slideViewPr>
    <p:cSldViewPr snapToGrid="0" snapToObjects="1" showGuides="1">
      <p:cViewPr varScale="1">
        <p:scale>
          <a:sx n="109" d="100"/>
          <a:sy n="109" d="100"/>
        </p:scale>
        <p:origin x="192" y="512"/>
      </p:cViewPr>
      <p:guideLst>
        <p:guide pos="386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1T17:56:44.991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C1BEE-ACCD-2747-A470-EE631DB57126}" type="datetimeFigureOut">
              <a:rPr lang="en-US" smtClean="0"/>
              <a:t>2/23/19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C3E51-2516-0D41-BADD-295648753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2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C3E51-2516-0D41-BADD-2956487535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7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0E75-475D-1B4D-AC9A-A55A80317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06DF4-5E22-4243-B0D4-5B6472509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26301-8E0A-104E-A339-E43CB7D82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F184-CC40-CD4D-870F-4187C928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B3F0-73B3-374B-8D6B-E6009217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2A13-519E-4F48-B48D-CB21CA1E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92570-CE81-F147-8498-B54673B1F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267B1-50AD-194A-81C8-0F619741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6E90-F7D8-C04D-8D3E-B59EB8F3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E7DC6-84AA-9644-AF00-0DC5C282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0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D59CF-2CFC-FA40-A27E-624F505C2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6327C-FA36-8148-BCF2-6AEC0AF2A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9E43-5F9D-1E48-9C7D-3A1B45CC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A0433-0CF8-9C45-B0A1-65D0E138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E11EA-9DE9-AD4B-A671-EC5A18B3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1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B3EB-6C57-E646-8E1C-FADAB28A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06AF-C2F1-2340-AE10-1B7C2A56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CFC7B-3DE3-7148-AA56-8FCD09E5A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22F96-502F-5644-A797-EB2AA1D5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720B3-1460-FA42-A353-8FBE7931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C8AD-DF10-E348-AE36-1C6AE5C5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E7BD-2552-3B42-ADA5-5607CCC2C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45988-D1CA-1F4C-ADA9-534F4A354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2634D-25DA-4449-ABC1-5C6ECC8F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941FD-2D1D-7945-BBA8-CB688DC2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9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C435-DCD6-3840-AFFA-CB3B02C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7AC1-59A4-5C45-AFAD-7B33E3BA0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2808F-8F80-F24A-B540-23D8AD84F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11DC4-5765-D141-AAA0-44ADE98A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B8CDD-77FA-DD4B-970F-9D5E0669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9FB69-C4E3-E643-9F90-A7124DFC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11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729A-85D8-B549-86C3-EAA3333C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58814-833E-6640-9542-C91FFC1D1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24C80-D8B0-674B-B8E6-1CB65AB28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493D9-6BDE-8046-BF1F-5BEA49C02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53A41-C6C2-114B-9C30-4EC226EC8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1EE68A-0BB9-7D42-B870-A98D26FD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964C0-B9BE-664F-99A6-365CC655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427CC9-5FBA-2942-9D2E-9AEE4C7E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8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CED5-C7DB-AC49-8FFD-8A2A33A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8D5A4C-0639-CB47-A466-A1A801928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5229B-D7CE-2749-936E-17CD310E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BC897-DC92-054E-9F2F-90402087B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1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F008B-0756-714D-B056-0CA599DD7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35F79B-D5F2-8F49-BB21-055FB5F8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B94E5-BBA4-2040-A76E-9F820109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5900-EFD9-0A48-9CB9-3B1A09AF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77F4C-3EA9-B940-AA40-833888B99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FAD7-B538-2A45-9E3E-04F86250D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2AAE5-D0C7-904C-A3BD-3F77679F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8696B-F3E4-B544-BF1B-244CBB80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03E65-CCB4-1447-917E-AE5AFB7A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9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36F-A5B8-654D-8A21-1016A9727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FD3E99-AAD0-A34D-9B07-6A02E6B7B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6CAB-2D51-1448-819D-4A32D9ECB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C6D3F-0008-4F41-B36C-47ECD1A1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683AD-FB0C-2347-A97E-1F13836E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D1709-C482-B940-945E-58EA8BEB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07284-EA58-6F40-B17D-053DF5F56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BDB12-F972-E84F-9DD8-44C615765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98A05-0A83-A64A-99E7-727B649D7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33F4C-29D7-B746-8589-89C8E73EBAA7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0D2D5-ABFE-2248-90ED-A9475C2EA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66970-ABB0-5047-A94D-47AC4A936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045B9-2D04-5649-8EEA-0AF6B8FE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1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slides/cs224n-2019-lecture02-wordvecs2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.stanford.edu/class/cs224n/slides/cs224n-2019-lecture02-wordvecs2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.stanford.edu/class/cs224n/slides/cs224n-2019-lecture02-wordvecs2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slides/cs224n-2019-lecture02-wordvecs2.pdf" TargetMode="External"/><Relationship Id="rId2" Type="http://schemas.openxmlformats.org/officeDocument/2006/relationships/hyperlink" Target="http://web.stanford.edu/class/cs224n/slides/cs224n-2019-lecture01-wordvecs1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C721F-AB02-014C-B81C-138DC64A4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700">
                <a:solidFill>
                  <a:schemeClr val="bg1"/>
                </a:solidFill>
              </a:rPr>
              <a:t>Deep Learning for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A97EC-E3C8-0240-A4D4-24E0F60FD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8" y="4613396"/>
            <a:ext cx="6090833" cy="1843636"/>
          </a:xfrm>
        </p:spPr>
        <p:txBody>
          <a:bodyPr anchor="t">
            <a:noAutofit/>
          </a:bodyPr>
          <a:lstStyle/>
          <a:p>
            <a:pPr algn="l"/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Abhirut Gupta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IBM Research AI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43309-F1B6-B34E-BFDD-175EAE74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2" y="265009"/>
            <a:ext cx="6024154" cy="33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23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852B-8E5F-8246-A033-D51BB41C7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 / Deep Learning for NLP</a:t>
            </a:r>
          </a:p>
        </p:txBody>
      </p:sp>
      <p:sp>
        <p:nvSpPr>
          <p:cNvPr id="30" name="Document 29">
            <a:extLst>
              <a:ext uri="{FF2B5EF4-FFF2-40B4-BE49-F238E27FC236}">
                <a16:creationId xmlns:a16="http://schemas.microsoft.com/office/drawing/2014/main" id="{F371FACD-FFF4-C04E-B6F6-A3F24606992A}"/>
              </a:ext>
            </a:extLst>
          </p:cNvPr>
          <p:cNvSpPr/>
          <p:nvPr/>
        </p:nvSpPr>
        <p:spPr>
          <a:xfrm>
            <a:off x="1452562" y="1482207"/>
            <a:ext cx="2362200" cy="1285875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Email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ACEBFA-6557-2645-8319-6B0F9B8C430D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814762" y="2125145"/>
            <a:ext cx="1062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B52B410-9782-7148-9F45-8DC3CEC7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727973"/>
              </p:ext>
            </p:extLst>
          </p:nvPr>
        </p:nvGraphicFramePr>
        <p:xfrm>
          <a:off x="7010400" y="2033586"/>
          <a:ext cx="3149600" cy="25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">
                  <a:extLst>
                    <a:ext uri="{9D8B030D-6E8A-4147-A177-3AD203B41FA5}">
                      <a16:colId xmlns:a16="http://schemas.microsoft.com/office/drawing/2014/main" val="1930435113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639579540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466822557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320645121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987776249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309531712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40423644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679306649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803223051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1103054620"/>
                    </a:ext>
                  </a:extLst>
                </a:gridCol>
              </a:tblGrid>
              <a:tr h="251884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2502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B3F7DA1-8758-A749-BD27-F6AEBC6FA901}"/>
              </a:ext>
            </a:extLst>
          </p:cNvPr>
          <p:cNvSpPr txBox="1"/>
          <p:nvPr/>
        </p:nvSpPr>
        <p:spPr>
          <a:xfrm>
            <a:off x="7664450" y="2392917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Vector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59419B-43B2-9442-B116-479289E67AED}"/>
              </a:ext>
            </a:extLst>
          </p:cNvPr>
          <p:cNvSpPr txBox="1"/>
          <p:nvPr/>
        </p:nvSpPr>
        <p:spPr>
          <a:xfrm>
            <a:off x="4876800" y="1790074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?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6DAB60A-FB62-1840-BEDA-4FE3D649B918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5414962" y="2159528"/>
            <a:ext cx="1595438" cy="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0D70D9D-8C3F-3248-9089-213A94E0F9F5}"/>
              </a:ext>
            </a:extLst>
          </p:cNvPr>
          <p:cNvSpPr txBox="1">
            <a:spLocks/>
          </p:cNvSpPr>
          <p:nvPr/>
        </p:nvSpPr>
        <p:spPr>
          <a:xfrm>
            <a:off x="838199" y="3236922"/>
            <a:ext cx="10753725" cy="358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Sender Email Address</a:t>
            </a:r>
          </a:p>
          <a:p>
            <a:pPr lvl="1"/>
            <a:r>
              <a:rPr lang="en-US" dirty="0"/>
              <a:t>Sender Domain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Content</a:t>
            </a:r>
          </a:p>
          <a:p>
            <a:pPr lvl="1"/>
            <a:r>
              <a:rPr lang="en-US" dirty="0"/>
              <a:t>Length of email text</a:t>
            </a:r>
          </a:p>
          <a:p>
            <a:pPr lvl="1"/>
            <a:r>
              <a:rPr lang="en-US" dirty="0"/>
              <a:t>Presence of certain words in subject and body – “lottery”, “money”, “transfer”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12ECC30-7FFA-CC41-89E5-9DC7F32E18FA}"/>
              </a:ext>
            </a:extLst>
          </p:cNvPr>
          <p:cNvSpPr txBox="1">
            <a:spLocks/>
          </p:cNvSpPr>
          <p:nvPr/>
        </p:nvSpPr>
        <p:spPr>
          <a:xfrm>
            <a:off x="6212681" y="4420691"/>
            <a:ext cx="6057900" cy="16498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Manually come up with this list?!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about other types of spam emails?</a:t>
            </a:r>
          </a:p>
        </p:txBody>
      </p:sp>
    </p:spTree>
    <p:extLst>
      <p:ext uri="{BB962C8B-B14F-4D97-AF65-F5344CB8AC3E}">
        <p14:creationId xmlns:p14="http://schemas.microsoft.com/office/powerpoint/2010/main" val="26719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E308-82C9-7049-A6DB-7E6D5D1D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Vectors from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6A714-10E0-B241-AAE8-09C9F62C3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4225" cy="4756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Bag of Words –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“I enjoy programming”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“He likes sports”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“I don’t enjoy sports”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TF-IDF –  Term Frequency – Inverse Document Frequency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Function of number of times a word appears in the text, and inverse of count in corpus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286469-6B53-C949-B565-A1BA93F5C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49053"/>
              </p:ext>
            </p:extLst>
          </p:nvPr>
        </p:nvGraphicFramePr>
        <p:xfrm>
          <a:off x="5286180" y="2561647"/>
          <a:ext cx="6657007" cy="783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001">
                  <a:extLst>
                    <a:ext uri="{9D8B030D-6E8A-4147-A177-3AD203B41FA5}">
                      <a16:colId xmlns:a16="http://schemas.microsoft.com/office/drawing/2014/main" val="1930435113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639579540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3466822557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2320645121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3987776249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2309531712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240423644"/>
                    </a:ext>
                  </a:extLst>
                </a:gridCol>
              </a:tblGrid>
              <a:tr h="35665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250224"/>
                  </a:ext>
                </a:extLst>
              </a:tr>
              <a:tr h="35665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don’t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enjoy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he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likes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programming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sports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03975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2A9ACE-43C8-6149-94C4-FE6D44330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903954"/>
              </p:ext>
            </p:extLst>
          </p:nvPr>
        </p:nvGraphicFramePr>
        <p:xfrm>
          <a:off x="5286180" y="3591124"/>
          <a:ext cx="6657007" cy="783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001">
                  <a:extLst>
                    <a:ext uri="{9D8B030D-6E8A-4147-A177-3AD203B41FA5}">
                      <a16:colId xmlns:a16="http://schemas.microsoft.com/office/drawing/2014/main" val="1930435113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639579540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3466822557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2320645121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3987776249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2309531712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240423644"/>
                    </a:ext>
                  </a:extLst>
                </a:gridCol>
              </a:tblGrid>
              <a:tr h="35665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250224"/>
                  </a:ext>
                </a:extLst>
              </a:tr>
              <a:tr h="35665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don’t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enjoy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he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likes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programming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sports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0397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6F462A-FB01-EE4F-877A-9B7DBDEFA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73800"/>
              </p:ext>
            </p:extLst>
          </p:nvPr>
        </p:nvGraphicFramePr>
        <p:xfrm>
          <a:off x="5286180" y="4620601"/>
          <a:ext cx="6657007" cy="783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001">
                  <a:extLst>
                    <a:ext uri="{9D8B030D-6E8A-4147-A177-3AD203B41FA5}">
                      <a16:colId xmlns:a16="http://schemas.microsoft.com/office/drawing/2014/main" val="1930435113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639579540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3466822557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2320645121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3987776249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2309531712"/>
                    </a:ext>
                  </a:extLst>
                </a:gridCol>
                <a:gridCol w="951001">
                  <a:extLst>
                    <a:ext uri="{9D8B030D-6E8A-4147-A177-3AD203B41FA5}">
                      <a16:colId xmlns:a16="http://schemas.microsoft.com/office/drawing/2014/main" val="240423644"/>
                    </a:ext>
                  </a:extLst>
                </a:gridCol>
              </a:tblGrid>
              <a:tr h="35665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250224"/>
                  </a:ext>
                </a:extLst>
              </a:tr>
              <a:tr h="35665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don’t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enjoy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he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likes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programming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sports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03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16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C87E-A6CF-5D45-BA4C-1F6DC74B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Vectors from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4732-BF97-7043-9C0C-807074278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616"/>
            <a:ext cx="10515600" cy="5122984"/>
          </a:xfrm>
        </p:spPr>
        <p:txBody>
          <a:bodyPr>
            <a:normAutofit/>
          </a:bodyPr>
          <a:lstStyle/>
          <a:p>
            <a:r>
              <a:rPr lang="en-US" dirty="0"/>
              <a:t>So, Good?</a:t>
            </a:r>
          </a:p>
          <a:p>
            <a:pPr lvl="1"/>
            <a:r>
              <a:rPr lang="en-US" dirty="0"/>
              <a:t>Amazingly simple, and does well in many applications (SPAM filtering)</a:t>
            </a:r>
          </a:p>
          <a:p>
            <a:pPr lvl="1"/>
            <a:r>
              <a:rPr lang="en-US" dirty="0"/>
              <a:t>Limitations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Loses ordering of the words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No notion of “word similarity” (Dog is as similar to Cat as it is to Ship)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Word2Vec / Glove</a:t>
            </a:r>
          </a:p>
          <a:p>
            <a:pPr lvl="1"/>
            <a:r>
              <a:rPr lang="en-US" dirty="0"/>
              <a:t>“Dog” and “cat” appear in similar contexts and “ship” doesn’t</a:t>
            </a:r>
          </a:p>
          <a:p>
            <a:pPr lvl="2"/>
            <a:r>
              <a:rPr lang="en-US" dirty="0"/>
              <a:t>I took my pet dog to the vet</a:t>
            </a:r>
          </a:p>
          <a:p>
            <a:pPr lvl="2"/>
            <a:r>
              <a:rPr lang="en-US" dirty="0"/>
              <a:t>My pet cat is sick</a:t>
            </a:r>
          </a:p>
          <a:p>
            <a:pPr lvl="2"/>
            <a:r>
              <a:rPr lang="en-US" strike="sngStrike" dirty="0"/>
              <a:t>My pet ship is sick?</a:t>
            </a:r>
          </a:p>
          <a:p>
            <a:pPr lvl="1"/>
            <a:r>
              <a:rPr lang="en-US" dirty="0"/>
              <a:t>Vector for each word that encodes the “context”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5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6209-01C6-0F4C-81AF-8708119D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for each word – Naïve 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F487A-81C2-B04B-9BD7-8842641C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2110041"/>
            <a:ext cx="10424624" cy="139515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EFB47E-C5EB-7C41-9F82-3CC341CBD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930063"/>
              </p:ext>
            </p:extLst>
          </p:nvPr>
        </p:nvGraphicFramePr>
        <p:xfrm>
          <a:off x="1104898" y="3805766"/>
          <a:ext cx="10210800" cy="103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080">
                  <a:extLst>
                    <a:ext uri="{9D8B030D-6E8A-4147-A177-3AD203B41FA5}">
                      <a16:colId xmlns:a16="http://schemas.microsoft.com/office/drawing/2014/main" val="1901598613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623353573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1869375738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1080791366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1574840838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1755771124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120875737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422328078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191288601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28366045"/>
                    </a:ext>
                  </a:extLst>
                </a:gridCol>
              </a:tblGrid>
              <a:tr h="392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217825"/>
                  </a:ext>
                </a:extLst>
              </a:tr>
              <a:tr h="392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crises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government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system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555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3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E54A6-06C0-394C-8215-FFE0FD32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6D5A62-0678-0A4B-B9FD-E593656A5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72495"/>
              </p:ext>
            </p:extLst>
          </p:nvPr>
        </p:nvGraphicFramePr>
        <p:xfrm>
          <a:off x="2327275" y="543909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3228819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20751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244115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44570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9097213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05097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0097766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326865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15331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29954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4564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D761D1D-EAA7-A749-A4EC-D5E459C8392D}"/>
              </a:ext>
            </a:extLst>
          </p:cNvPr>
          <p:cNvSpPr/>
          <p:nvPr/>
        </p:nvSpPr>
        <p:spPr>
          <a:xfrm>
            <a:off x="4572000" y="3009900"/>
            <a:ext cx="3286125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F3F8C6-7CB1-D34A-BF88-7BAC7B4285DF}"/>
              </a:ext>
            </a:extLst>
          </p:cNvPr>
          <p:cNvCxnSpPr>
            <a:endCxn id="5" idx="2"/>
          </p:cNvCxnSpPr>
          <p:nvPr/>
        </p:nvCxnSpPr>
        <p:spPr>
          <a:xfrm flipV="1">
            <a:off x="6215062" y="4381500"/>
            <a:ext cx="1" cy="105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CE5C54-E2CF-A745-A5E6-D1D0870E9FBB}"/>
              </a:ext>
            </a:extLst>
          </p:cNvPr>
          <p:cNvCxnSpPr>
            <a:cxnSpLocks/>
          </p:cNvCxnSpPr>
          <p:nvPr/>
        </p:nvCxnSpPr>
        <p:spPr>
          <a:xfrm flipH="1" flipV="1">
            <a:off x="3895726" y="1926112"/>
            <a:ext cx="676274" cy="108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60E6E9-17C1-2343-A3D7-0BEEB2BB713E}"/>
              </a:ext>
            </a:extLst>
          </p:cNvPr>
          <p:cNvCxnSpPr>
            <a:cxnSpLocks/>
          </p:cNvCxnSpPr>
          <p:nvPr/>
        </p:nvCxnSpPr>
        <p:spPr>
          <a:xfrm flipV="1">
            <a:off x="6132513" y="1808400"/>
            <a:ext cx="0" cy="1183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53342E-9772-CD41-8A0C-1588AD67FFDA}"/>
              </a:ext>
            </a:extLst>
          </p:cNvPr>
          <p:cNvCxnSpPr>
            <a:cxnSpLocks/>
          </p:cNvCxnSpPr>
          <p:nvPr/>
        </p:nvCxnSpPr>
        <p:spPr>
          <a:xfrm flipV="1">
            <a:off x="7858125" y="1926112"/>
            <a:ext cx="676274" cy="108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A894D1-947E-1149-B89A-21E0D0873E5A}"/>
              </a:ext>
            </a:extLst>
          </p:cNvPr>
          <p:cNvSpPr txBox="1"/>
          <p:nvPr/>
        </p:nvSpPr>
        <p:spPr>
          <a:xfrm>
            <a:off x="4995863" y="6010275"/>
            <a:ext cx="279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for “banking”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B19295-52BB-8241-9773-83C791B7DC49}"/>
              </a:ext>
            </a:extLst>
          </p:cNvPr>
          <p:cNvSpPr txBox="1"/>
          <p:nvPr/>
        </p:nvSpPr>
        <p:spPr>
          <a:xfrm>
            <a:off x="5743575" y="2378949"/>
            <a:ext cx="89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13E91-CA65-0049-B236-9C40C03BAE3E}"/>
              </a:ext>
            </a:extLst>
          </p:cNvPr>
          <p:cNvSpPr txBox="1"/>
          <p:nvPr/>
        </p:nvSpPr>
        <p:spPr>
          <a:xfrm>
            <a:off x="3351215" y="1591152"/>
            <a:ext cx="89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debt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922B1-3CBD-7D48-81A7-39AB8862B0C1}"/>
              </a:ext>
            </a:extLst>
          </p:cNvPr>
          <p:cNvSpPr txBox="1"/>
          <p:nvPr/>
        </p:nvSpPr>
        <p:spPr>
          <a:xfrm>
            <a:off x="5684838" y="1467723"/>
            <a:ext cx="13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government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40879-9D0F-6E49-BDA5-4E530586AD14}"/>
              </a:ext>
            </a:extLst>
          </p:cNvPr>
          <p:cNvSpPr txBox="1"/>
          <p:nvPr/>
        </p:nvSpPr>
        <p:spPr>
          <a:xfrm>
            <a:off x="8140699" y="1561346"/>
            <a:ext cx="127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708B87-F38F-D74E-B567-989E95AB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6" y="102919"/>
            <a:ext cx="8700850" cy="11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8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3183D-BBA1-704D-9BAA-36A76A4B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4769C-FC1F-824C-86C4-57157979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0"/>
            <a:ext cx="1202222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8BABF-8654-FC4C-A7B7-2A84CA152CB6}"/>
              </a:ext>
            </a:extLst>
          </p:cNvPr>
          <p:cNvSpPr txBox="1"/>
          <p:nvPr/>
        </p:nvSpPr>
        <p:spPr>
          <a:xfrm>
            <a:off x="7057292" y="6611815"/>
            <a:ext cx="5049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http://web.stanford.edu/class/cs224n/slides/cs224n-2019-lecture02-wordvecs2.pdf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7594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B8FD9E-AC08-054B-B493-416B52D57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01" y="273050"/>
            <a:ext cx="5870021" cy="5461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2556A-8D07-6A4A-88A5-7CDBFC09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633" y="149225"/>
            <a:ext cx="6298888" cy="5661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173882-003F-5140-A0B6-6B859D01E311}"/>
              </a:ext>
            </a:extLst>
          </p:cNvPr>
          <p:cNvSpPr txBox="1"/>
          <p:nvPr/>
        </p:nvSpPr>
        <p:spPr>
          <a:xfrm>
            <a:off x="7057292" y="6611815"/>
            <a:ext cx="5049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http://web.stanford.edu/class/cs224n/slides/cs224n-2019-lecture02-wordvecs2.pdf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9527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CC6F-A9C3-AD41-A443-B55496B8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F3B6CE-3837-904E-AF5A-83D688537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4102" y="581025"/>
            <a:ext cx="6247898" cy="4800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E339D-BD1D-F343-8361-C3E492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03" y="744537"/>
            <a:ext cx="5762199" cy="4473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1361A-1453-9C47-8BC2-7AEACF90AF59}"/>
              </a:ext>
            </a:extLst>
          </p:cNvPr>
          <p:cNvSpPr txBox="1"/>
          <p:nvPr/>
        </p:nvSpPr>
        <p:spPr>
          <a:xfrm>
            <a:off x="7057292" y="6611815"/>
            <a:ext cx="5049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http://web.stanford.edu/class/cs224n/slides/cs224n-2019-lecture02-wordvecs2.pdf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537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852B-8E5F-8246-A033-D51BB41C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/ Deep Learning for NLP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F74256-7EF6-CC46-A7E4-779A78659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03110"/>
              </p:ext>
            </p:extLst>
          </p:nvPr>
        </p:nvGraphicFramePr>
        <p:xfrm>
          <a:off x="838200" y="2167467"/>
          <a:ext cx="3149600" cy="25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">
                  <a:extLst>
                    <a:ext uri="{9D8B030D-6E8A-4147-A177-3AD203B41FA5}">
                      <a16:colId xmlns:a16="http://schemas.microsoft.com/office/drawing/2014/main" val="1930435113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639579540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466822557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320645121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987776249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309531712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40423644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679306649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803223051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1103054620"/>
                    </a:ext>
                  </a:extLst>
                </a:gridCol>
              </a:tblGrid>
              <a:tr h="251884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2502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72C36-007C-BD40-8304-D900F845C8ED}"/>
              </a:ext>
            </a:extLst>
          </p:cNvPr>
          <p:cNvSpPr txBox="1"/>
          <p:nvPr/>
        </p:nvSpPr>
        <p:spPr>
          <a:xfrm>
            <a:off x="1492250" y="2526798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Vector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A2F6D0-807C-3542-B9E3-61E79872021D}"/>
              </a:ext>
            </a:extLst>
          </p:cNvPr>
          <p:cNvSpPr/>
          <p:nvPr/>
        </p:nvSpPr>
        <p:spPr>
          <a:xfrm>
            <a:off x="5219700" y="1540934"/>
            <a:ext cx="2390775" cy="1504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55E44E-99E3-4D42-94E0-3ABC667A0702}"/>
              </a:ext>
            </a:extLst>
          </p:cNvPr>
          <p:cNvCxnSpPr>
            <a:endCxn id="6" idx="1"/>
          </p:cNvCxnSpPr>
          <p:nvPr/>
        </p:nvCxnSpPr>
        <p:spPr>
          <a:xfrm>
            <a:off x="3987800" y="2293409"/>
            <a:ext cx="1231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3AF8D73-72B7-9143-91B5-656FD468268C}"/>
              </a:ext>
            </a:extLst>
          </p:cNvPr>
          <p:cNvSpPr/>
          <p:nvPr/>
        </p:nvSpPr>
        <p:spPr>
          <a:xfrm>
            <a:off x="5371814" y="1676400"/>
            <a:ext cx="2145544" cy="1076325"/>
          </a:xfrm>
          <a:custGeom>
            <a:avLst/>
            <a:gdLst>
              <a:gd name="connsiteX0" fmla="*/ 286 w 2145544"/>
              <a:gd name="connsiteY0" fmla="*/ 1076325 h 1076325"/>
              <a:gd name="connsiteX1" fmla="*/ 190786 w 2145544"/>
              <a:gd name="connsiteY1" fmla="*/ 400050 h 1076325"/>
              <a:gd name="connsiteX2" fmla="*/ 1162336 w 2145544"/>
              <a:gd name="connsiteY2" fmla="*/ 1038225 h 1076325"/>
              <a:gd name="connsiteX3" fmla="*/ 1371886 w 2145544"/>
              <a:gd name="connsiteY3" fmla="*/ 57150 h 1076325"/>
              <a:gd name="connsiteX4" fmla="*/ 2057686 w 2145544"/>
              <a:gd name="connsiteY4" fmla="*/ 171450 h 1076325"/>
              <a:gd name="connsiteX5" fmla="*/ 2114836 w 2145544"/>
              <a:gd name="connsiteY5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5544" h="1076325">
                <a:moveTo>
                  <a:pt x="286" y="1076325"/>
                </a:moveTo>
                <a:cubicBezTo>
                  <a:pt x="-1302" y="741362"/>
                  <a:pt x="-2889" y="406400"/>
                  <a:pt x="190786" y="400050"/>
                </a:cubicBezTo>
                <a:cubicBezTo>
                  <a:pt x="384461" y="393700"/>
                  <a:pt x="965486" y="1095375"/>
                  <a:pt x="1162336" y="1038225"/>
                </a:cubicBezTo>
                <a:cubicBezTo>
                  <a:pt x="1359186" y="981075"/>
                  <a:pt x="1222661" y="201612"/>
                  <a:pt x="1371886" y="57150"/>
                </a:cubicBezTo>
                <a:cubicBezTo>
                  <a:pt x="1521111" y="-87312"/>
                  <a:pt x="1933861" y="180975"/>
                  <a:pt x="2057686" y="171450"/>
                </a:cubicBezTo>
                <a:cubicBezTo>
                  <a:pt x="2181511" y="161925"/>
                  <a:pt x="2148173" y="80962"/>
                  <a:pt x="2114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D1CB2F-DBAD-3146-BE5C-32CB57E0248E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5371814" y="1676400"/>
            <a:ext cx="286" cy="107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89FA6E-20AE-6846-845B-C143B289FCF1}"/>
              </a:ext>
            </a:extLst>
          </p:cNvPr>
          <p:cNvCxnSpPr/>
          <p:nvPr/>
        </p:nvCxnSpPr>
        <p:spPr>
          <a:xfrm>
            <a:off x="5371814" y="2752725"/>
            <a:ext cx="2145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7B76A9-FBD3-9E4D-82D3-4A9AF426660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610475" y="2293409"/>
            <a:ext cx="1133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0B8AF8-630F-C44A-B8DB-87F52F459C6A}"/>
              </a:ext>
            </a:extLst>
          </p:cNvPr>
          <p:cNvSpPr txBox="1"/>
          <p:nvPr/>
        </p:nvSpPr>
        <p:spPr>
          <a:xfrm>
            <a:off x="8763000" y="2095500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Label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885D3-8F0B-2743-9867-12D9F2AC647E}"/>
              </a:ext>
            </a:extLst>
          </p:cNvPr>
          <p:cNvSpPr txBox="1"/>
          <p:nvPr/>
        </p:nvSpPr>
        <p:spPr>
          <a:xfrm>
            <a:off x="8763000" y="5132400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Spam / Not Spam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CB1AC3-FFFF-D34B-8C23-704A2465EF0B}"/>
              </a:ext>
            </a:extLst>
          </p:cNvPr>
          <p:cNvSpPr/>
          <p:nvPr/>
        </p:nvSpPr>
        <p:spPr>
          <a:xfrm>
            <a:off x="5219700" y="4564591"/>
            <a:ext cx="2390775" cy="1504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20E091-7BA7-FF40-8E25-4BE0579FA8A9}"/>
              </a:ext>
            </a:extLst>
          </p:cNvPr>
          <p:cNvSpPr/>
          <p:nvPr/>
        </p:nvSpPr>
        <p:spPr>
          <a:xfrm>
            <a:off x="5371814" y="4700057"/>
            <a:ext cx="2145544" cy="1076325"/>
          </a:xfrm>
          <a:custGeom>
            <a:avLst/>
            <a:gdLst>
              <a:gd name="connsiteX0" fmla="*/ 286 w 2145544"/>
              <a:gd name="connsiteY0" fmla="*/ 1076325 h 1076325"/>
              <a:gd name="connsiteX1" fmla="*/ 190786 w 2145544"/>
              <a:gd name="connsiteY1" fmla="*/ 400050 h 1076325"/>
              <a:gd name="connsiteX2" fmla="*/ 1162336 w 2145544"/>
              <a:gd name="connsiteY2" fmla="*/ 1038225 h 1076325"/>
              <a:gd name="connsiteX3" fmla="*/ 1371886 w 2145544"/>
              <a:gd name="connsiteY3" fmla="*/ 57150 h 1076325"/>
              <a:gd name="connsiteX4" fmla="*/ 2057686 w 2145544"/>
              <a:gd name="connsiteY4" fmla="*/ 171450 h 1076325"/>
              <a:gd name="connsiteX5" fmla="*/ 2114836 w 2145544"/>
              <a:gd name="connsiteY5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5544" h="1076325">
                <a:moveTo>
                  <a:pt x="286" y="1076325"/>
                </a:moveTo>
                <a:cubicBezTo>
                  <a:pt x="-1302" y="741362"/>
                  <a:pt x="-2889" y="406400"/>
                  <a:pt x="190786" y="400050"/>
                </a:cubicBezTo>
                <a:cubicBezTo>
                  <a:pt x="384461" y="393700"/>
                  <a:pt x="965486" y="1095375"/>
                  <a:pt x="1162336" y="1038225"/>
                </a:cubicBezTo>
                <a:cubicBezTo>
                  <a:pt x="1359186" y="981075"/>
                  <a:pt x="1222661" y="201612"/>
                  <a:pt x="1371886" y="57150"/>
                </a:cubicBezTo>
                <a:cubicBezTo>
                  <a:pt x="1521111" y="-87312"/>
                  <a:pt x="1933861" y="180975"/>
                  <a:pt x="2057686" y="171450"/>
                </a:cubicBezTo>
                <a:cubicBezTo>
                  <a:pt x="2181511" y="161925"/>
                  <a:pt x="2148173" y="80962"/>
                  <a:pt x="2114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04EF81-43C3-B143-AB11-E46C9443B8DF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5371814" y="4700057"/>
            <a:ext cx="286" cy="107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80F97E-35CE-2F49-962E-99B8AB134199}"/>
              </a:ext>
            </a:extLst>
          </p:cNvPr>
          <p:cNvCxnSpPr/>
          <p:nvPr/>
        </p:nvCxnSpPr>
        <p:spPr>
          <a:xfrm>
            <a:off x="5371814" y="5776382"/>
            <a:ext cx="2145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3D3FF3-0CA6-6E4D-A515-3DC72A1237E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610475" y="5317066"/>
            <a:ext cx="1133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ADE3AEB-9B01-1C47-ADDF-525722F4FBA5}"/>
              </a:ext>
            </a:extLst>
          </p:cNvPr>
          <p:cNvSpPr txBox="1"/>
          <p:nvPr/>
        </p:nvSpPr>
        <p:spPr>
          <a:xfrm>
            <a:off x="5448300" y="3045884"/>
            <a:ext cx="1924050" cy="38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A16A4-9CE4-EC41-83B3-073923989319}"/>
              </a:ext>
            </a:extLst>
          </p:cNvPr>
          <p:cNvSpPr txBox="1"/>
          <p:nvPr/>
        </p:nvSpPr>
        <p:spPr>
          <a:xfrm>
            <a:off x="4689475" y="3797268"/>
            <a:ext cx="4425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SPAM Classification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70B973-64D5-C74B-B535-05CB47C92F35}"/>
              </a:ext>
            </a:extLst>
          </p:cNvPr>
          <p:cNvSpPr txBox="1"/>
          <p:nvPr/>
        </p:nvSpPr>
        <p:spPr>
          <a:xfrm>
            <a:off x="5219700" y="6208726"/>
            <a:ext cx="330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(Let’s discuss this now)</a:t>
            </a:r>
          </a:p>
        </p:txBody>
      </p:sp>
      <p:sp>
        <p:nvSpPr>
          <p:cNvPr id="30" name="Document 29">
            <a:extLst>
              <a:ext uri="{FF2B5EF4-FFF2-40B4-BE49-F238E27FC236}">
                <a16:creationId xmlns:a16="http://schemas.microsoft.com/office/drawing/2014/main" id="{F371FACD-FFF4-C04E-B6F6-A3F24606992A}"/>
              </a:ext>
            </a:extLst>
          </p:cNvPr>
          <p:cNvSpPr/>
          <p:nvPr/>
        </p:nvSpPr>
        <p:spPr>
          <a:xfrm>
            <a:off x="838200" y="3616069"/>
            <a:ext cx="2362200" cy="1285875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Email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ACEBFA-6557-2645-8319-6B0F9B8C430D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019300" y="4816933"/>
            <a:ext cx="0" cy="84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47DF45A-FB7E-4B4F-86EB-BDDFA9538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573434"/>
              </p:ext>
            </p:extLst>
          </p:nvPr>
        </p:nvGraphicFramePr>
        <p:xfrm>
          <a:off x="641350" y="5817108"/>
          <a:ext cx="3149600" cy="25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">
                  <a:extLst>
                    <a:ext uri="{9D8B030D-6E8A-4147-A177-3AD203B41FA5}">
                      <a16:colId xmlns:a16="http://schemas.microsoft.com/office/drawing/2014/main" val="1930435113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639579540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466822557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320645121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987776249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309531712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40423644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679306649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803223051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1103054620"/>
                    </a:ext>
                  </a:extLst>
                </a:gridCol>
              </a:tblGrid>
              <a:tr h="251884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250224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9AF6B3-7FDB-A948-AC50-211871311A6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126523" y="5317066"/>
            <a:ext cx="1093177" cy="500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26FCED-ABA1-7145-9621-E9B1176BB03B}"/>
              </a:ext>
            </a:extLst>
          </p:cNvPr>
          <p:cNvSpPr txBox="1"/>
          <p:nvPr/>
        </p:nvSpPr>
        <p:spPr>
          <a:xfrm>
            <a:off x="1419225" y="514181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Word2Vec</a:t>
            </a:r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E00DF44B-1FB5-E647-A585-129F2B7C8DDD}"/>
              </a:ext>
            </a:extLst>
          </p:cNvPr>
          <p:cNvSpPr/>
          <p:nvPr/>
        </p:nvSpPr>
        <p:spPr>
          <a:xfrm>
            <a:off x="410308" y="5661025"/>
            <a:ext cx="3716215" cy="1103190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Vector for each word</a:t>
            </a:r>
          </a:p>
        </p:txBody>
      </p:sp>
    </p:spTree>
    <p:extLst>
      <p:ext uri="{BB962C8B-B14F-4D97-AF65-F5344CB8AC3E}">
        <p14:creationId xmlns:p14="http://schemas.microsoft.com/office/powerpoint/2010/main" val="28262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C472-7BF2-A84A-B132-77D445C8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DF09-C448-B84D-A7DC-341E99CD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We still have a LIST of word vectors – one vector for each word</a:t>
            </a:r>
          </a:p>
          <a:p>
            <a:pPr lvl="1"/>
            <a:r>
              <a:rPr lang="en-US" dirty="0"/>
              <a:t>If the email is 100 words long, we have 100 vectors</a:t>
            </a:r>
          </a:p>
          <a:p>
            <a:pPr lvl="1"/>
            <a:r>
              <a:rPr lang="en-US" dirty="0"/>
              <a:t>If the email is 200 words long, we have 200 vectors</a:t>
            </a:r>
          </a:p>
          <a:p>
            <a:endParaRPr lang="en-US" dirty="0"/>
          </a:p>
          <a:p>
            <a:r>
              <a:rPr lang="en-US" dirty="0"/>
              <a:t>Model data sequences</a:t>
            </a:r>
          </a:p>
          <a:p>
            <a:pPr lvl="1"/>
            <a:r>
              <a:rPr lang="en-US" dirty="0"/>
              <a:t>Daily stock prices</a:t>
            </a:r>
          </a:p>
          <a:p>
            <a:pPr lvl="1"/>
            <a:r>
              <a:rPr lang="en-US" dirty="0"/>
              <a:t>Text is a sequence of words!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1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F45BB-3237-7A42-9A4A-A5467BB9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936" y="0"/>
            <a:ext cx="5031153" cy="79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2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EE318-2BC5-DE4C-878C-D15B884F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C01506-E386-4B4B-88D9-0134396478A3}"/>
              </a:ext>
            </a:extLst>
          </p:cNvPr>
          <p:cNvSpPr/>
          <p:nvPr/>
        </p:nvSpPr>
        <p:spPr>
          <a:xfrm>
            <a:off x="2098431" y="1494692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9BCE2A-BA8F-4744-AE8A-D56A701FFE71}"/>
              </a:ext>
            </a:extLst>
          </p:cNvPr>
          <p:cNvSpPr/>
          <p:nvPr/>
        </p:nvSpPr>
        <p:spPr>
          <a:xfrm>
            <a:off x="2098431" y="4771293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DF565D8-0623-9C44-A0D8-9473DD9D2086}"/>
              </a:ext>
            </a:extLst>
          </p:cNvPr>
          <p:cNvSpPr/>
          <p:nvPr/>
        </p:nvSpPr>
        <p:spPr>
          <a:xfrm>
            <a:off x="3851031" y="1494692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8776B0-4244-CE4E-B67F-08ABED6F86C6}"/>
              </a:ext>
            </a:extLst>
          </p:cNvPr>
          <p:cNvSpPr/>
          <p:nvPr/>
        </p:nvSpPr>
        <p:spPr>
          <a:xfrm>
            <a:off x="3851031" y="4771293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EDF5B3-E0FB-DC4B-98EF-88096A2D9294}"/>
              </a:ext>
            </a:extLst>
          </p:cNvPr>
          <p:cNvSpPr/>
          <p:nvPr/>
        </p:nvSpPr>
        <p:spPr>
          <a:xfrm>
            <a:off x="5603630" y="1494692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5E5394-B115-6040-AEB5-EF96458E5F76}"/>
              </a:ext>
            </a:extLst>
          </p:cNvPr>
          <p:cNvSpPr/>
          <p:nvPr/>
        </p:nvSpPr>
        <p:spPr>
          <a:xfrm>
            <a:off x="5603630" y="4771293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046300-158F-7F46-8235-CF7A88C4E28D}"/>
              </a:ext>
            </a:extLst>
          </p:cNvPr>
          <p:cNvSpPr/>
          <p:nvPr/>
        </p:nvSpPr>
        <p:spPr>
          <a:xfrm>
            <a:off x="7356233" y="1494692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7C842A8-B8FE-0242-A321-B24C0EEF5306}"/>
              </a:ext>
            </a:extLst>
          </p:cNvPr>
          <p:cNvSpPr/>
          <p:nvPr/>
        </p:nvSpPr>
        <p:spPr>
          <a:xfrm>
            <a:off x="7356233" y="4771293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CAF68C-D503-1A4E-87E3-62EAD719360D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2344616" y="3429000"/>
            <a:ext cx="0" cy="134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7C225-17CD-A946-886D-4E73FFDEC121}"/>
              </a:ext>
            </a:extLst>
          </p:cNvPr>
          <p:cNvCxnSpPr/>
          <p:nvPr/>
        </p:nvCxnSpPr>
        <p:spPr>
          <a:xfrm flipV="1">
            <a:off x="4097215" y="3429000"/>
            <a:ext cx="0" cy="134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307A9F-7435-C44F-930B-B2DE0BA5327C}"/>
              </a:ext>
            </a:extLst>
          </p:cNvPr>
          <p:cNvCxnSpPr/>
          <p:nvPr/>
        </p:nvCxnSpPr>
        <p:spPr>
          <a:xfrm flipV="1">
            <a:off x="5849814" y="3428999"/>
            <a:ext cx="0" cy="134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FECBDE-E00A-1045-92C2-50CE78174F83}"/>
              </a:ext>
            </a:extLst>
          </p:cNvPr>
          <p:cNvCxnSpPr/>
          <p:nvPr/>
        </p:nvCxnSpPr>
        <p:spPr>
          <a:xfrm flipV="1">
            <a:off x="7614141" y="3428999"/>
            <a:ext cx="0" cy="134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631E26-6051-EE47-9D25-AEB76C10377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590800" y="2461846"/>
            <a:ext cx="1260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4D6251-C969-F443-9688-51DA7B57C94F}"/>
              </a:ext>
            </a:extLst>
          </p:cNvPr>
          <p:cNvCxnSpPr>
            <a:cxnSpLocks/>
          </p:cNvCxnSpPr>
          <p:nvPr/>
        </p:nvCxnSpPr>
        <p:spPr>
          <a:xfrm>
            <a:off x="4343399" y="2461846"/>
            <a:ext cx="1260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86ECE6-C5FC-5E47-BD03-9F0F9F15664A}"/>
              </a:ext>
            </a:extLst>
          </p:cNvPr>
          <p:cNvCxnSpPr>
            <a:cxnSpLocks/>
          </p:cNvCxnSpPr>
          <p:nvPr/>
        </p:nvCxnSpPr>
        <p:spPr>
          <a:xfrm>
            <a:off x="6095999" y="2461846"/>
            <a:ext cx="1260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555FB60-AB04-DE41-BBCB-36B414DD8878}"/>
              </a:ext>
            </a:extLst>
          </p:cNvPr>
          <p:cNvSpPr/>
          <p:nvPr/>
        </p:nvSpPr>
        <p:spPr>
          <a:xfrm>
            <a:off x="2227384" y="1690688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CC00FE-9977-2446-BB99-74D51355335C}"/>
              </a:ext>
            </a:extLst>
          </p:cNvPr>
          <p:cNvSpPr/>
          <p:nvPr/>
        </p:nvSpPr>
        <p:spPr>
          <a:xfrm>
            <a:off x="2227384" y="2322086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B22226-F51B-1249-9681-AB96EB23711B}"/>
              </a:ext>
            </a:extLst>
          </p:cNvPr>
          <p:cNvSpPr/>
          <p:nvPr/>
        </p:nvSpPr>
        <p:spPr>
          <a:xfrm>
            <a:off x="2227384" y="2953484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390C3F-28FF-9F4D-939A-72DC047ED030}"/>
              </a:ext>
            </a:extLst>
          </p:cNvPr>
          <p:cNvSpPr/>
          <p:nvPr/>
        </p:nvSpPr>
        <p:spPr>
          <a:xfrm>
            <a:off x="3979982" y="1690688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C2B65C-079B-484C-981B-AD3C12399440}"/>
              </a:ext>
            </a:extLst>
          </p:cNvPr>
          <p:cNvSpPr/>
          <p:nvPr/>
        </p:nvSpPr>
        <p:spPr>
          <a:xfrm>
            <a:off x="3979982" y="2322086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1FF290-EE1B-9747-91D4-1106AB079781}"/>
              </a:ext>
            </a:extLst>
          </p:cNvPr>
          <p:cNvSpPr/>
          <p:nvPr/>
        </p:nvSpPr>
        <p:spPr>
          <a:xfrm>
            <a:off x="3979982" y="2953484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201678-93D0-9E4D-B2E5-1B577C7BED21}"/>
              </a:ext>
            </a:extLst>
          </p:cNvPr>
          <p:cNvSpPr/>
          <p:nvPr/>
        </p:nvSpPr>
        <p:spPr>
          <a:xfrm>
            <a:off x="2227384" y="4956297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BF4E50F-A199-0B4B-91DE-775213C66962}"/>
              </a:ext>
            </a:extLst>
          </p:cNvPr>
          <p:cNvSpPr/>
          <p:nvPr/>
        </p:nvSpPr>
        <p:spPr>
          <a:xfrm>
            <a:off x="2227384" y="5587695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2A8408-FB8E-E54B-A4DB-5D6442F70938}"/>
              </a:ext>
            </a:extLst>
          </p:cNvPr>
          <p:cNvSpPr/>
          <p:nvPr/>
        </p:nvSpPr>
        <p:spPr>
          <a:xfrm>
            <a:off x="2227384" y="6219093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0EC11A-382E-214A-99DF-EDD1C4DCDC70}"/>
              </a:ext>
            </a:extLst>
          </p:cNvPr>
          <p:cNvSpPr/>
          <p:nvPr/>
        </p:nvSpPr>
        <p:spPr>
          <a:xfrm>
            <a:off x="3979982" y="4956297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4E97F8-45C0-FB4F-8BE8-3EE55239A11F}"/>
              </a:ext>
            </a:extLst>
          </p:cNvPr>
          <p:cNvSpPr/>
          <p:nvPr/>
        </p:nvSpPr>
        <p:spPr>
          <a:xfrm>
            <a:off x="3979982" y="5587695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EB963-15A8-B54F-A881-1D69C51D6D2F}"/>
              </a:ext>
            </a:extLst>
          </p:cNvPr>
          <p:cNvSpPr/>
          <p:nvPr/>
        </p:nvSpPr>
        <p:spPr>
          <a:xfrm>
            <a:off x="3979982" y="6219093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B5B02B-EB99-2842-8E6C-1112644EC90F}"/>
              </a:ext>
            </a:extLst>
          </p:cNvPr>
          <p:cNvSpPr/>
          <p:nvPr/>
        </p:nvSpPr>
        <p:spPr>
          <a:xfrm>
            <a:off x="5732584" y="1690688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83EC3BE-6AAA-7445-93D9-69429AD0BBA9}"/>
              </a:ext>
            </a:extLst>
          </p:cNvPr>
          <p:cNvSpPr/>
          <p:nvPr/>
        </p:nvSpPr>
        <p:spPr>
          <a:xfrm>
            <a:off x="5732584" y="2322086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458EA11-8EE2-4846-AC64-0861A8CEA571}"/>
              </a:ext>
            </a:extLst>
          </p:cNvPr>
          <p:cNvSpPr/>
          <p:nvPr/>
        </p:nvSpPr>
        <p:spPr>
          <a:xfrm>
            <a:off x="5732584" y="2953484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54E2CE-853D-0C4B-8D6E-B8AFAB0A5FE8}"/>
              </a:ext>
            </a:extLst>
          </p:cNvPr>
          <p:cNvSpPr/>
          <p:nvPr/>
        </p:nvSpPr>
        <p:spPr>
          <a:xfrm>
            <a:off x="7485182" y="1690688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DF5561-8E69-3948-B2CA-9B60E30862B8}"/>
              </a:ext>
            </a:extLst>
          </p:cNvPr>
          <p:cNvSpPr/>
          <p:nvPr/>
        </p:nvSpPr>
        <p:spPr>
          <a:xfrm>
            <a:off x="7485182" y="2322086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CEAAC4-BC90-D44B-BCE2-B71EB71D9D79}"/>
              </a:ext>
            </a:extLst>
          </p:cNvPr>
          <p:cNvSpPr/>
          <p:nvPr/>
        </p:nvSpPr>
        <p:spPr>
          <a:xfrm>
            <a:off x="7485182" y="2953484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BECEA1-99FF-7543-BC51-3B619014B12E}"/>
              </a:ext>
            </a:extLst>
          </p:cNvPr>
          <p:cNvSpPr/>
          <p:nvPr/>
        </p:nvSpPr>
        <p:spPr>
          <a:xfrm>
            <a:off x="5732583" y="4956297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C39A000-1450-3044-86DC-A831F67D4FC1}"/>
              </a:ext>
            </a:extLst>
          </p:cNvPr>
          <p:cNvSpPr/>
          <p:nvPr/>
        </p:nvSpPr>
        <p:spPr>
          <a:xfrm>
            <a:off x="5732583" y="5587695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88326F0-0E72-E24A-8F70-7C68A6EF6A27}"/>
              </a:ext>
            </a:extLst>
          </p:cNvPr>
          <p:cNvSpPr/>
          <p:nvPr/>
        </p:nvSpPr>
        <p:spPr>
          <a:xfrm>
            <a:off x="5732583" y="6219093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154B4CC-8B1E-4748-B12C-35D0DFCA06A5}"/>
              </a:ext>
            </a:extLst>
          </p:cNvPr>
          <p:cNvSpPr/>
          <p:nvPr/>
        </p:nvSpPr>
        <p:spPr>
          <a:xfrm>
            <a:off x="7485181" y="4956297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43FDAB8-3FAD-FF40-AEF5-D7186DA219FC}"/>
              </a:ext>
            </a:extLst>
          </p:cNvPr>
          <p:cNvSpPr/>
          <p:nvPr/>
        </p:nvSpPr>
        <p:spPr>
          <a:xfrm>
            <a:off x="7485181" y="5587695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8E86DB-B097-E546-8D3C-60D9229FBF7E}"/>
              </a:ext>
            </a:extLst>
          </p:cNvPr>
          <p:cNvSpPr/>
          <p:nvPr/>
        </p:nvSpPr>
        <p:spPr>
          <a:xfrm>
            <a:off x="7485181" y="6219093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88E6D-AAC7-BF4E-96B4-42F9104A8968}"/>
              </a:ext>
            </a:extLst>
          </p:cNvPr>
          <p:cNvSpPr txBox="1"/>
          <p:nvPr/>
        </p:nvSpPr>
        <p:spPr>
          <a:xfrm>
            <a:off x="1852240" y="5548285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873576-FC6E-0C4F-BE55-72485EA7E72B}"/>
              </a:ext>
            </a:extLst>
          </p:cNvPr>
          <p:cNvSpPr txBox="1"/>
          <p:nvPr/>
        </p:nvSpPr>
        <p:spPr>
          <a:xfrm>
            <a:off x="3223849" y="5539832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402BF9-DAE3-314B-9D3E-D075BDFDE267}"/>
              </a:ext>
            </a:extLst>
          </p:cNvPr>
          <p:cNvSpPr txBox="1"/>
          <p:nvPr/>
        </p:nvSpPr>
        <p:spPr>
          <a:xfrm>
            <a:off x="5040916" y="5548285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F708EB-339F-F141-B05E-8522289D1BF5}"/>
              </a:ext>
            </a:extLst>
          </p:cNvPr>
          <p:cNvSpPr txBox="1"/>
          <p:nvPr/>
        </p:nvSpPr>
        <p:spPr>
          <a:xfrm>
            <a:off x="6617673" y="5548285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AAD158-82EE-E342-8D47-1495CED836EB}"/>
              </a:ext>
            </a:extLst>
          </p:cNvPr>
          <p:cNvSpPr txBox="1"/>
          <p:nvPr/>
        </p:nvSpPr>
        <p:spPr>
          <a:xfrm>
            <a:off x="1708631" y="2137814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2E321C-C667-9044-B34B-A8A4129718C3}"/>
              </a:ext>
            </a:extLst>
          </p:cNvPr>
          <p:cNvSpPr txBox="1"/>
          <p:nvPr/>
        </p:nvSpPr>
        <p:spPr>
          <a:xfrm>
            <a:off x="3431938" y="2137814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1C07D5-CC4D-444F-BE35-8A76965640F4}"/>
              </a:ext>
            </a:extLst>
          </p:cNvPr>
          <p:cNvSpPr txBox="1"/>
          <p:nvPr/>
        </p:nvSpPr>
        <p:spPr>
          <a:xfrm>
            <a:off x="5210905" y="2133652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40147C-6740-F840-931F-1566798FB647}"/>
              </a:ext>
            </a:extLst>
          </p:cNvPr>
          <p:cNvSpPr txBox="1"/>
          <p:nvPr/>
        </p:nvSpPr>
        <p:spPr>
          <a:xfrm>
            <a:off x="6922475" y="2092514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E7D9545-1823-D948-BF99-7A62A3083A38}"/>
              </a:ext>
            </a:extLst>
          </p:cNvPr>
          <p:cNvSpPr txBox="1"/>
          <p:nvPr/>
        </p:nvSpPr>
        <p:spPr>
          <a:xfrm>
            <a:off x="76212" y="4771292"/>
            <a:ext cx="17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Vectors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3FB862-7DB1-A14C-8DE0-8EF2D9337B19}"/>
              </a:ext>
            </a:extLst>
          </p:cNvPr>
          <p:cNvSpPr txBox="1"/>
          <p:nvPr/>
        </p:nvSpPr>
        <p:spPr>
          <a:xfrm>
            <a:off x="76212" y="1494692"/>
            <a:ext cx="17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Vectors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36526C-E681-3B42-A538-91686760C148}"/>
              </a:ext>
            </a:extLst>
          </p:cNvPr>
          <p:cNvCxnSpPr>
            <a:cxnSpLocks/>
          </p:cNvCxnSpPr>
          <p:nvPr/>
        </p:nvCxnSpPr>
        <p:spPr>
          <a:xfrm>
            <a:off x="7848602" y="2467815"/>
            <a:ext cx="1260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613AFF7-AC8E-5642-BAD8-0BC393ED19BD}"/>
              </a:ext>
            </a:extLst>
          </p:cNvPr>
          <p:cNvSpPr txBox="1"/>
          <p:nvPr/>
        </p:nvSpPr>
        <p:spPr>
          <a:xfrm>
            <a:off x="9108833" y="2320004"/>
            <a:ext cx="17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D74123-4B9A-B34C-B117-20AD9D4E7262}"/>
              </a:ext>
            </a:extLst>
          </p:cNvPr>
          <p:cNvSpPr txBox="1"/>
          <p:nvPr/>
        </p:nvSpPr>
        <p:spPr>
          <a:xfrm>
            <a:off x="1905005" y="4009233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A4BE26-9680-BC46-A20B-1392872C77A8}"/>
              </a:ext>
            </a:extLst>
          </p:cNvPr>
          <p:cNvSpPr txBox="1"/>
          <p:nvPr/>
        </p:nvSpPr>
        <p:spPr>
          <a:xfrm>
            <a:off x="3657603" y="3998364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EF396AE-6F90-1048-902E-2B0A37887A50}"/>
              </a:ext>
            </a:extLst>
          </p:cNvPr>
          <p:cNvSpPr txBox="1"/>
          <p:nvPr/>
        </p:nvSpPr>
        <p:spPr>
          <a:xfrm>
            <a:off x="5416065" y="4009233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B13FFA-4C5E-5249-A383-7ADB76187F1D}"/>
              </a:ext>
            </a:extLst>
          </p:cNvPr>
          <p:cNvSpPr txBox="1"/>
          <p:nvPr/>
        </p:nvSpPr>
        <p:spPr>
          <a:xfrm>
            <a:off x="7205295" y="3998364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10C3F9-C273-D94C-B16C-9B2588B34715}"/>
              </a:ext>
            </a:extLst>
          </p:cNvPr>
          <p:cNvSpPr txBox="1"/>
          <p:nvPr/>
        </p:nvSpPr>
        <p:spPr>
          <a:xfrm>
            <a:off x="2895603" y="2133652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h</a:t>
            </a:r>
            <a:endParaRPr lang="en-US" baseline="-25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D38BA0-BD11-284B-8F93-1698A8B6FD1F}"/>
              </a:ext>
            </a:extLst>
          </p:cNvPr>
          <p:cNvSpPr txBox="1"/>
          <p:nvPr/>
        </p:nvSpPr>
        <p:spPr>
          <a:xfrm>
            <a:off x="4717074" y="2119496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h</a:t>
            </a:r>
            <a:endParaRPr lang="en-US" baseline="-25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EB3821-018D-C54B-A4D2-809CD2D83140}"/>
              </a:ext>
            </a:extLst>
          </p:cNvPr>
          <p:cNvSpPr txBox="1"/>
          <p:nvPr/>
        </p:nvSpPr>
        <p:spPr>
          <a:xfrm>
            <a:off x="6450622" y="2109370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h</a:t>
            </a:r>
            <a:endParaRPr lang="en-US" baseline="-250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C82D771-8037-EA41-BCFF-3C0111EA174C}"/>
              </a:ext>
            </a:extLst>
          </p:cNvPr>
          <p:cNvSpPr/>
          <p:nvPr/>
        </p:nvSpPr>
        <p:spPr>
          <a:xfrm>
            <a:off x="3402615" y="1375692"/>
            <a:ext cx="1334972" cy="23127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7FDCE0C-E7BD-A644-B8DF-57E269935B6A}"/>
              </a:ext>
            </a:extLst>
          </p:cNvPr>
          <p:cNvCxnSpPr>
            <a:cxnSpLocks/>
            <a:stCxn id="70" idx="7"/>
          </p:cNvCxnSpPr>
          <p:nvPr/>
        </p:nvCxnSpPr>
        <p:spPr>
          <a:xfrm flipV="1">
            <a:off x="4542085" y="302350"/>
            <a:ext cx="2515207" cy="141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1F70497-2BD1-1F41-A9D5-D7AA48B9AEC8}"/>
              </a:ext>
            </a:extLst>
          </p:cNvPr>
          <p:cNvSpPr txBox="1"/>
          <p:nvPr/>
        </p:nvSpPr>
        <p:spPr>
          <a:xfrm>
            <a:off x="7051427" y="74101"/>
            <a:ext cx="17542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Encodes “I liked”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0D3DFDC-1A6B-9B47-B87C-06785A841A4F}"/>
              </a:ext>
            </a:extLst>
          </p:cNvPr>
          <p:cNvSpPr/>
          <p:nvPr/>
        </p:nvSpPr>
        <p:spPr>
          <a:xfrm>
            <a:off x="5134829" y="1332456"/>
            <a:ext cx="1334972" cy="23127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EA314C-BFAE-0F40-84B4-A5D11864272A}"/>
              </a:ext>
            </a:extLst>
          </p:cNvPr>
          <p:cNvCxnSpPr>
            <a:stCxn id="75" idx="7"/>
          </p:cNvCxnSpPr>
          <p:nvPr/>
        </p:nvCxnSpPr>
        <p:spPr>
          <a:xfrm flipV="1">
            <a:off x="6274299" y="321889"/>
            <a:ext cx="2899136" cy="1349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35C2CD8-CE44-454C-A438-9826864BC807}"/>
              </a:ext>
            </a:extLst>
          </p:cNvPr>
          <p:cNvSpPr txBox="1"/>
          <p:nvPr/>
        </p:nvSpPr>
        <p:spPr>
          <a:xfrm>
            <a:off x="9151442" y="79837"/>
            <a:ext cx="22023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Encodes “I liked this”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D29C86C-B200-2443-A07D-880EFB43F925}"/>
              </a:ext>
            </a:extLst>
          </p:cNvPr>
          <p:cNvSpPr/>
          <p:nvPr/>
        </p:nvSpPr>
        <p:spPr>
          <a:xfrm>
            <a:off x="6931319" y="1366728"/>
            <a:ext cx="1334972" cy="23127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E86A74F-FEDF-AC4E-AE95-C439D50CE660}"/>
              </a:ext>
            </a:extLst>
          </p:cNvPr>
          <p:cNvCxnSpPr>
            <a:cxnSpLocks/>
            <a:stCxn id="79" idx="5"/>
          </p:cNvCxnSpPr>
          <p:nvPr/>
        </p:nvCxnSpPr>
        <p:spPr>
          <a:xfrm>
            <a:off x="8070789" y="3340778"/>
            <a:ext cx="1379591" cy="1026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44A5978-1A2A-004D-BC37-6370E80073F1}"/>
              </a:ext>
            </a:extLst>
          </p:cNvPr>
          <p:cNvSpPr txBox="1"/>
          <p:nvPr/>
        </p:nvSpPr>
        <p:spPr>
          <a:xfrm>
            <a:off x="9173434" y="4378565"/>
            <a:ext cx="27606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Encodes “I liked this movie”</a:t>
            </a:r>
          </a:p>
        </p:txBody>
      </p:sp>
    </p:spTree>
    <p:extLst>
      <p:ext uri="{BB962C8B-B14F-4D97-AF65-F5344CB8AC3E}">
        <p14:creationId xmlns:p14="http://schemas.microsoft.com/office/powerpoint/2010/main" val="14478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0" grpId="0" animBg="1"/>
      <p:bldP spid="73" grpId="0" animBg="1"/>
      <p:bldP spid="75" grpId="0" animBg="1"/>
      <p:bldP spid="77" grpId="0" animBg="1"/>
      <p:bldP spid="79" grpId="0" animBg="1"/>
      <p:bldP spid="8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EE318-2BC5-DE4C-878C-D15B884F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3"/>
            <a:ext cx="10515600" cy="1325563"/>
          </a:xfrm>
        </p:spPr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C01506-E386-4B4B-88D9-0134396478A3}"/>
              </a:ext>
            </a:extLst>
          </p:cNvPr>
          <p:cNvSpPr/>
          <p:nvPr/>
        </p:nvSpPr>
        <p:spPr>
          <a:xfrm>
            <a:off x="2098431" y="1494692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9BCE2A-BA8F-4744-AE8A-D56A701FFE71}"/>
              </a:ext>
            </a:extLst>
          </p:cNvPr>
          <p:cNvSpPr/>
          <p:nvPr/>
        </p:nvSpPr>
        <p:spPr>
          <a:xfrm>
            <a:off x="2098431" y="4771293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DF565D8-0623-9C44-A0D8-9473DD9D2086}"/>
              </a:ext>
            </a:extLst>
          </p:cNvPr>
          <p:cNvSpPr/>
          <p:nvPr/>
        </p:nvSpPr>
        <p:spPr>
          <a:xfrm>
            <a:off x="3851031" y="1494692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8776B0-4244-CE4E-B67F-08ABED6F86C6}"/>
              </a:ext>
            </a:extLst>
          </p:cNvPr>
          <p:cNvSpPr/>
          <p:nvPr/>
        </p:nvSpPr>
        <p:spPr>
          <a:xfrm>
            <a:off x="3851031" y="4771293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046300-158F-7F46-8235-CF7A88C4E28D}"/>
              </a:ext>
            </a:extLst>
          </p:cNvPr>
          <p:cNvSpPr/>
          <p:nvPr/>
        </p:nvSpPr>
        <p:spPr>
          <a:xfrm>
            <a:off x="7356233" y="1494692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7C842A8-B8FE-0242-A321-B24C0EEF5306}"/>
              </a:ext>
            </a:extLst>
          </p:cNvPr>
          <p:cNvSpPr/>
          <p:nvPr/>
        </p:nvSpPr>
        <p:spPr>
          <a:xfrm>
            <a:off x="7356233" y="4771293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CAF68C-D503-1A4E-87E3-62EAD719360D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2344616" y="3429000"/>
            <a:ext cx="0" cy="134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7C225-17CD-A946-886D-4E73FFDEC121}"/>
              </a:ext>
            </a:extLst>
          </p:cNvPr>
          <p:cNvCxnSpPr/>
          <p:nvPr/>
        </p:nvCxnSpPr>
        <p:spPr>
          <a:xfrm flipV="1">
            <a:off x="4097215" y="3429000"/>
            <a:ext cx="0" cy="134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FECBDE-E00A-1045-92C2-50CE78174F83}"/>
              </a:ext>
            </a:extLst>
          </p:cNvPr>
          <p:cNvCxnSpPr/>
          <p:nvPr/>
        </p:nvCxnSpPr>
        <p:spPr>
          <a:xfrm flipV="1">
            <a:off x="7614141" y="3428999"/>
            <a:ext cx="0" cy="134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631E26-6051-EE47-9D25-AEB76C10377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590800" y="2461846"/>
            <a:ext cx="1260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4D6251-C969-F443-9688-51DA7B57C94F}"/>
              </a:ext>
            </a:extLst>
          </p:cNvPr>
          <p:cNvCxnSpPr>
            <a:cxnSpLocks/>
          </p:cNvCxnSpPr>
          <p:nvPr/>
        </p:nvCxnSpPr>
        <p:spPr>
          <a:xfrm>
            <a:off x="4343399" y="2461846"/>
            <a:ext cx="1260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86ECE6-C5FC-5E47-BD03-9F0F9F15664A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6406668" y="2427932"/>
            <a:ext cx="949562" cy="3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555FB60-AB04-DE41-BBCB-36B414DD8878}"/>
              </a:ext>
            </a:extLst>
          </p:cNvPr>
          <p:cNvSpPr/>
          <p:nvPr/>
        </p:nvSpPr>
        <p:spPr>
          <a:xfrm>
            <a:off x="2227384" y="1690688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CC00FE-9977-2446-BB99-74D51355335C}"/>
              </a:ext>
            </a:extLst>
          </p:cNvPr>
          <p:cNvSpPr/>
          <p:nvPr/>
        </p:nvSpPr>
        <p:spPr>
          <a:xfrm>
            <a:off x="2227384" y="2322086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B22226-F51B-1249-9681-AB96EB23711B}"/>
              </a:ext>
            </a:extLst>
          </p:cNvPr>
          <p:cNvSpPr/>
          <p:nvPr/>
        </p:nvSpPr>
        <p:spPr>
          <a:xfrm>
            <a:off x="2227384" y="2953484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390C3F-28FF-9F4D-939A-72DC047ED030}"/>
              </a:ext>
            </a:extLst>
          </p:cNvPr>
          <p:cNvSpPr/>
          <p:nvPr/>
        </p:nvSpPr>
        <p:spPr>
          <a:xfrm>
            <a:off x="3979982" y="1690688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C2B65C-079B-484C-981B-AD3C12399440}"/>
              </a:ext>
            </a:extLst>
          </p:cNvPr>
          <p:cNvSpPr/>
          <p:nvPr/>
        </p:nvSpPr>
        <p:spPr>
          <a:xfrm>
            <a:off x="3979982" y="2322086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1FF290-EE1B-9747-91D4-1106AB079781}"/>
              </a:ext>
            </a:extLst>
          </p:cNvPr>
          <p:cNvSpPr/>
          <p:nvPr/>
        </p:nvSpPr>
        <p:spPr>
          <a:xfrm>
            <a:off x="3979982" y="2953484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201678-93D0-9E4D-B2E5-1B577C7BED21}"/>
              </a:ext>
            </a:extLst>
          </p:cNvPr>
          <p:cNvSpPr/>
          <p:nvPr/>
        </p:nvSpPr>
        <p:spPr>
          <a:xfrm>
            <a:off x="2227384" y="4956297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BF4E50F-A199-0B4B-91DE-775213C66962}"/>
              </a:ext>
            </a:extLst>
          </p:cNvPr>
          <p:cNvSpPr/>
          <p:nvPr/>
        </p:nvSpPr>
        <p:spPr>
          <a:xfrm>
            <a:off x="2227384" y="5587695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2A8408-FB8E-E54B-A4DB-5D6442F70938}"/>
              </a:ext>
            </a:extLst>
          </p:cNvPr>
          <p:cNvSpPr/>
          <p:nvPr/>
        </p:nvSpPr>
        <p:spPr>
          <a:xfrm>
            <a:off x="2227384" y="6219093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0EC11A-382E-214A-99DF-EDD1C4DCDC70}"/>
              </a:ext>
            </a:extLst>
          </p:cNvPr>
          <p:cNvSpPr/>
          <p:nvPr/>
        </p:nvSpPr>
        <p:spPr>
          <a:xfrm>
            <a:off x="3979982" y="4956297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4E97F8-45C0-FB4F-8BE8-3EE55239A11F}"/>
              </a:ext>
            </a:extLst>
          </p:cNvPr>
          <p:cNvSpPr/>
          <p:nvPr/>
        </p:nvSpPr>
        <p:spPr>
          <a:xfrm>
            <a:off x="3979982" y="5587695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5EB963-15A8-B54F-A881-1D69C51D6D2F}"/>
              </a:ext>
            </a:extLst>
          </p:cNvPr>
          <p:cNvSpPr/>
          <p:nvPr/>
        </p:nvSpPr>
        <p:spPr>
          <a:xfrm>
            <a:off x="3979982" y="6219093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54E2CE-853D-0C4B-8D6E-B8AFAB0A5FE8}"/>
              </a:ext>
            </a:extLst>
          </p:cNvPr>
          <p:cNvSpPr/>
          <p:nvPr/>
        </p:nvSpPr>
        <p:spPr>
          <a:xfrm>
            <a:off x="7485182" y="1690688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DF5561-8E69-3948-B2CA-9B60E30862B8}"/>
              </a:ext>
            </a:extLst>
          </p:cNvPr>
          <p:cNvSpPr/>
          <p:nvPr/>
        </p:nvSpPr>
        <p:spPr>
          <a:xfrm>
            <a:off x="7485182" y="2322086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CEAAC4-BC90-D44B-BCE2-B71EB71D9D79}"/>
              </a:ext>
            </a:extLst>
          </p:cNvPr>
          <p:cNvSpPr/>
          <p:nvPr/>
        </p:nvSpPr>
        <p:spPr>
          <a:xfrm>
            <a:off x="7485182" y="2953484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154B4CC-8B1E-4748-B12C-35D0DFCA06A5}"/>
              </a:ext>
            </a:extLst>
          </p:cNvPr>
          <p:cNvSpPr/>
          <p:nvPr/>
        </p:nvSpPr>
        <p:spPr>
          <a:xfrm>
            <a:off x="7485181" y="4956297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43FDAB8-3FAD-FF40-AEF5-D7186DA219FC}"/>
              </a:ext>
            </a:extLst>
          </p:cNvPr>
          <p:cNvSpPr/>
          <p:nvPr/>
        </p:nvSpPr>
        <p:spPr>
          <a:xfrm>
            <a:off x="7485181" y="5587695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8E86DB-B097-E546-8D3C-60D9229FBF7E}"/>
              </a:ext>
            </a:extLst>
          </p:cNvPr>
          <p:cNvSpPr/>
          <p:nvPr/>
        </p:nvSpPr>
        <p:spPr>
          <a:xfrm>
            <a:off x="7485181" y="6219093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88E6D-AAC7-BF4E-96B4-42F9104A8968}"/>
              </a:ext>
            </a:extLst>
          </p:cNvPr>
          <p:cNvSpPr txBox="1"/>
          <p:nvPr/>
        </p:nvSpPr>
        <p:spPr>
          <a:xfrm>
            <a:off x="1767247" y="5551555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873576-FC6E-0C4F-BE55-72485EA7E72B}"/>
              </a:ext>
            </a:extLst>
          </p:cNvPr>
          <p:cNvSpPr txBox="1"/>
          <p:nvPr/>
        </p:nvSpPr>
        <p:spPr>
          <a:xfrm>
            <a:off x="3484688" y="5548285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F708EB-339F-F141-B05E-8522289D1BF5}"/>
              </a:ext>
            </a:extLst>
          </p:cNvPr>
          <p:cNvSpPr txBox="1"/>
          <p:nvPr/>
        </p:nvSpPr>
        <p:spPr>
          <a:xfrm>
            <a:off x="6998673" y="5555795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AAD158-82EE-E342-8D47-1495CED836EB}"/>
              </a:ext>
            </a:extLst>
          </p:cNvPr>
          <p:cNvSpPr txBox="1"/>
          <p:nvPr/>
        </p:nvSpPr>
        <p:spPr>
          <a:xfrm>
            <a:off x="1708631" y="2137814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2E321C-C667-9044-B34B-A8A4129718C3}"/>
              </a:ext>
            </a:extLst>
          </p:cNvPr>
          <p:cNvSpPr txBox="1"/>
          <p:nvPr/>
        </p:nvSpPr>
        <p:spPr>
          <a:xfrm>
            <a:off x="3431938" y="2137814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40147C-6740-F840-931F-1566798FB647}"/>
              </a:ext>
            </a:extLst>
          </p:cNvPr>
          <p:cNvSpPr txBox="1"/>
          <p:nvPr/>
        </p:nvSpPr>
        <p:spPr>
          <a:xfrm>
            <a:off x="6998678" y="2092514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E7D9545-1823-D948-BF99-7A62A3083A38}"/>
              </a:ext>
            </a:extLst>
          </p:cNvPr>
          <p:cNvSpPr txBox="1"/>
          <p:nvPr/>
        </p:nvSpPr>
        <p:spPr>
          <a:xfrm>
            <a:off x="76212" y="4771292"/>
            <a:ext cx="17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Vectors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3FB862-7DB1-A14C-8DE0-8EF2D9337B19}"/>
              </a:ext>
            </a:extLst>
          </p:cNvPr>
          <p:cNvSpPr txBox="1"/>
          <p:nvPr/>
        </p:nvSpPr>
        <p:spPr>
          <a:xfrm>
            <a:off x="76212" y="1494692"/>
            <a:ext cx="17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Vectors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36526C-E681-3B42-A538-91686760C148}"/>
              </a:ext>
            </a:extLst>
          </p:cNvPr>
          <p:cNvCxnSpPr>
            <a:cxnSpLocks/>
          </p:cNvCxnSpPr>
          <p:nvPr/>
        </p:nvCxnSpPr>
        <p:spPr>
          <a:xfrm>
            <a:off x="7848602" y="2467815"/>
            <a:ext cx="1260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478BF7-87CE-144F-937E-00D2624545F9}"/>
              </a:ext>
            </a:extLst>
          </p:cNvPr>
          <p:cNvSpPr txBox="1"/>
          <p:nvPr/>
        </p:nvSpPr>
        <p:spPr>
          <a:xfrm>
            <a:off x="5640144" y="2243266"/>
            <a:ext cx="49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2DDFE06-19FA-B64D-BAC3-DEECB12774B5}"/>
              </a:ext>
            </a:extLst>
          </p:cNvPr>
          <p:cNvSpPr/>
          <p:nvPr/>
        </p:nvSpPr>
        <p:spPr>
          <a:xfrm>
            <a:off x="10789749" y="1494692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14A732E-BDDB-BE43-8BE5-61369FF919C9}"/>
              </a:ext>
            </a:extLst>
          </p:cNvPr>
          <p:cNvCxnSpPr/>
          <p:nvPr/>
        </p:nvCxnSpPr>
        <p:spPr>
          <a:xfrm flipV="1">
            <a:off x="11047657" y="3428999"/>
            <a:ext cx="0" cy="134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D7F919F-89EC-294D-B0C1-6137BEB40C39}"/>
              </a:ext>
            </a:extLst>
          </p:cNvPr>
          <p:cNvCxnSpPr>
            <a:cxnSpLocks/>
          </p:cNvCxnSpPr>
          <p:nvPr/>
        </p:nvCxnSpPr>
        <p:spPr>
          <a:xfrm>
            <a:off x="9529515" y="2461846"/>
            <a:ext cx="1260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C6C7A28-F6BA-7D46-8666-2FA6D83E3D7D}"/>
              </a:ext>
            </a:extLst>
          </p:cNvPr>
          <p:cNvSpPr/>
          <p:nvPr/>
        </p:nvSpPr>
        <p:spPr>
          <a:xfrm>
            <a:off x="10918698" y="1690688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22319C7-EC9F-984E-854A-64872DA1DCDD}"/>
              </a:ext>
            </a:extLst>
          </p:cNvPr>
          <p:cNvSpPr/>
          <p:nvPr/>
        </p:nvSpPr>
        <p:spPr>
          <a:xfrm>
            <a:off x="10918698" y="2322086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9E69879-E0D3-124C-A687-ED5E88331599}"/>
              </a:ext>
            </a:extLst>
          </p:cNvPr>
          <p:cNvSpPr/>
          <p:nvPr/>
        </p:nvSpPr>
        <p:spPr>
          <a:xfrm>
            <a:off x="10918698" y="2953484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D626048-3899-D840-A821-81B3A295FDAE}"/>
              </a:ext>
            </a:extLst>
          </p:cNvPr>
          <p:cNvSpPr/>
          <p:nvPr/>
        </p:nvSpPr>
        <p:spPr>
          <a:xfrm>
            <a:off x="10918697" y="4956297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B4FBB1-72F5-C545-9B6F-2F4D6B69D243}"/>
              </a:ext>
            </a:extLst>
          </p:cNvPr>
          <p:cNvSpPr/>
          <p:nvPr/>
        </p:nvSpPr>
        <p:spPr>
          <a:xfrm>
            <a:off x="10918697" y="5587695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D8755BE-D7A6-744B-ADD3-37A44E33DFEB}"/>
              </a:ext>
            </a:extLst>
          </p:cNvPr>
          <p:cNvSpPr/>
          <p:nvPr/>
        </p:nvSpPr>
        <p:spPr>
          <a:xfrm>
            <a:off x="10918697" y="6219093"/>
            <a:ext cx="234461" cy="290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A583BB-6E2C-2942-B09B-40BE35488DD2}"/>
              </a:ext>
            </a:extLst>
          </p:cNvPr>
          <p:cNvSpPr txBox="1"/>
          <p:nvPr/>
        </p:nvSpPr>
        <p:spPr>
          <a:xfrm>
            <a:off x="10432189" y="5555795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xn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9046A2E-01B3-AD44-A76A-89AE46B4F365}"/>
              </a:ext>
            </a:extLst>
          </p:cNvPr>
          <p:cNvSpPr txBox="1"/>
          <p:nvPr/>
        </p:nvSpPr>
        <p:spPr>
          <a:xfrm>
            <a:off x="10432194" y="2092514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hn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F6E3C52-9AD9-DB40-9806-00B2B44C1FE4}"/>
              </a:ext>
            </a:extLst>
          </p:cNvPr>
          <p:cNvSpPr txBox="1"/>
          <p:nvPr/>
        </p:nvSpPr>
        <p:spPr>
          <a:xfrm>
            <a:off x="9073660" y="2243266"/>
            <a:ext cx="49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BEE43DE-9F00-8E4B-9DE2-F1E80D5AF979}"/>
              </a:ext>
            </a:extLst>
          </p:cNvPr>
          <p:cNvSpPr/>
          <p:nvPr/>
        </p:nvSpPr>
        <p:spPr>
          <a:xfrm>
            <a:off x="10783874" y="4792174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4B53351-E8B3-BD48-A657-1C409F697A42}"/>
              </a:ext>
            </a:extLst>
          </p:cNvPr>
          <p:cNvSpPr txBox="1"/>
          <p:nvPr/>
        </p:nvSpPr>
        <p:spPr>
          <a:xfrm>
            <a:off x="1905005" y="4009233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8E249C-770D-E241-8D1F-369EEA14811A}"/>
              </a:ext>
            </a:extLst>
          </p:cNvPr>
          <p:cNvSpPr txBox="1"/>
          <p:nvPr/>
        </p:nvSpPr>
        <p:spPr>
          <a:xfrm>
            <a:off x="3657603" y="3998364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6B93974-1750-934F-91CF-64F1E8889B05}"/>
              </a:ext>
            </a:extLst>
          </p:cNvPr>
          <p:cNvSpPr txBox="1"/>
          <p:nvPr/>
        </p:nvSpPr>
        <p:spPr>
          <a:xfrm>
            <a:off x="10616720" y="3915479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DF0210-AE32-E84D-A740-A1AAEE5FC959}"/>
              </a:ext>
            </a:extLst>
          </p:cNvPr>
          <p:cNvSpPr txBox="1"/>
          <p:nvPr/>
        </p:nvSpPr>
        <p:spPr>
          <a:xfrm>
            <a:off x="7205295" y="3998364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2A0D579-586F-1543-8AF9-438F17EC27A7}"/>
              </a:ext>
            </a:extLst>
          </p:cNvPr>
          <p:cNvSpPr txBox="1"/>
          <p:nvPr/>
        </p:nvSpPr>
        <p:spPr>
          <a:xfrm>
            <a:off x="2895603" y="2133652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h</a:t>
            </a:r>
            <a:endParaRPr lang="en-US" baseline="-25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A6144D-27D3-EB46-A960-818830CA4376}"/>
              </a:ext>
            </a:extLst>
          </p:cNvPr>
          <p:cNvSpPr txBox="1"/>
          <p:nvPr/>
        </p:nvSpPr>
        <p:spPr>
          <a:xfrm>
            <a:off x="4717074" y="2119496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h</a:t>
            </a:r>
            <a:endParaRPr lang="en-US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481E92A-CCA6-DE46-A23A-B0A4E8A6469B}"/>
              </a:ext>
            </a:extLst>
          </p:cNvPr>
          <p:cNvSpPr txBox="1"/>
          <p:nvPr/>
        </p:nvSpPr>
        <p:spPr>
          <a:xfrm>
            <a:off x="6450622" y="2109370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h</a:t>
            </a:r>
            <a:endParaRPr lang="en-US" baseline="-25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BC3DB6-FBDE-2148-B1B7-2E60BD069A69}"/>
              </a:ext>
            </a:extLst>
          </p:cNvPr>
          <p:cNvSpPr txBox="1"/>
          <p:nvPr/>
        </p:nvSpPr>
        <p:spPr>
          <a:xfrm>
            <a:off x="8267704" y="2109370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h</a:t>
            </a:r>
            <a:endParaRPr lang="en-US" baseline="-25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EA2B450-FDD4-D641-94BD-565E7CAE9984}"/>
              </a:ext>
            </a:extLst>
          </p:cNvPr>
          <p:cNvSpPr txBox="1"/>
          <p:nvPr/>
        </p:nvSpPr>
        <p:spPr>
          <a:xfrm>
            <a:off x="9929572" y="2109370"/>
            <a:ext cx="10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h</a:t>
            </a:r>
            <a:endParaRPr lang="en-US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8218F-BCEA-F14F-BB4B-CA169700DDA6}"/>
              </a:ext>
            </a:extLst>
          </p:cNvPr>
          <p:cNvSpPr txBox="1"/>
          <p:nvPr/>
        </p:nvSpPr>
        <p:spPr>
          <a:xfrm>
            <a:off x="6753587" y="363751"/>
            <a:ext cx="5132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</a:t>
            </a:r>
            <a:r>
              <a:rPr lang="en-US" sz="4000" baseline="-25000" dirty="0"/>
              <a:t>i</a:t>
            </a:r>
            <a:r>
              <a:rPr lang="en-US" sz="4000" dirty="0"/>
              <a:t> = f(h</a:t>
            </a:r>
            <a:r>
              <a:rPr lang="en-US" sz="4000" baseline="-25000" dirty="0"/>
              <a:t>i-1</a:t>
            </a:r>
            <a:r>
              <a:rPr lang="en-US" sz="4000" dirty="0"/>
              <a:t> , x</a:t>
            </a:r>
            <a:r>
              <a:rPr lang="en-US" sz="4000" baseline="-25000" dirty="0"/>
              <a:t>i </a:t>
            </a:r>
            <a:r>
              <a:rPr lang="en-US" sz="4000" dirty="0"/>
              <a:t>)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58997C99-3080-DA45-966E-69DDD98A0217}"/>
              </a:ext>
            </a:extLst>
          </p:cNvPr>
          <p:cNvSpPr/>
          <p:nvPr/>
        </p:nvSpPr>
        <p:spPr>
          <a:xfrm>
            <a:off x="5914299" y="1460778"/>
            <a:ext cx="492369" cy="1934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83116F5-8050-5F4B-AD36-E812F3B6A2F1}"/>
              </a:ext>
            </a:extLst>
          </p:cNvPr>
          <p:cNvSpPr/>
          <p:nvPr/>
        </p:nvSpPr>
        <p:spPr>
          <a:xfrm>
            <a:off x="6043248" y="1690688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F70CB6E-0B68-7E49-AFF3-33474268D3D5}"/>
              </a:ext>
            </a:extLst>
          </p:cNvPr>
          <p:cNvSpPr/>
          <p:nvPr/>
        </p:nvSpPr>
        <p:spPr>
          <a:xfrm>
            <a:off x="6043248" y="2322086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C5AF8DC-2387-8F4B-9BBC-D8CCA0CDE5D2}"/>
              </a:ext>
            </a:extLst>
          </p:cNvPr>
          <p:cNvSpPr/>
          <p:nvPr/>
        </p:nvSpPr>
        <p:spPr>
          <a:xfrm>
            <a:off x="6043248" y="2953484"/>
            <a:ext cx="234461" cy="2905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BA31D4D-75E9-2649-9D89-486F1D12498B}"/>
              </a:ext>
            </a:extLst>
          </p:cNvPr>
          <p:cNvSpPr txBox="1"/>
          <p:nvPr/>
        </p:nvSpPr>
        <p:spPr>
          <a:xfrm>
            <a:off x="5886079" y="1098498"/>
            <a:ext cx="86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hi-1</a:t>
            </a:r>
          </a:p>
        </p:txBody>
      </p:sp>
    </p:spTree>
    <p:extLst>
      <p:ext uri="{BB962C8B-B14F-4D97-AF65-F5344CB8AC3E}">
        <p14:creationId xmlns:p14="http://schemas.microsoft.com/office/powerpoint/2010/main" val="38517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8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1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4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7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0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3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6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9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6" grpId="0"/>
      <p:bldP spid="47" grpId="0"/>
      <p:bldP spid="55" grpId="0"/>
      <p:bldP spid="56" grpId="0"/>
      <p:bldP spid="59" grpId="0"/>
      <p:bldP spid="60" grpId="0"/>
      <p:bldP spid="74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/>
      <p:bldP spid="84" grpId="0"/>
      <p:bldP spid="85" grpId="0"/>
      <p:bldP spid="86" grpId="0" animBg="1"/>
      <p:bldP spid="87" grpId="0"/>
      <p:bldP spid="88" grpId="0"/>
      <p:bldP spid="89" grpId="0"/>
      <p:bldP spid="91" grpId="0"/>
      <p:bldP spid="92" grpId="0"/>
      <p:bldP spid="94" grpId="0"/>
      <p:bldP spid="95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EED3-E56B-1846-9D39-93DD3F7A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adapted from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C654C-AB5E-684A-89AD-692623A37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http://web.stanford.edu/class/cs224n/slides/cs224n-2019-lecture06-rnnlm.pdf</a:t>
            </a:r>
          </a:p>
          <a:p>
            <a:r>
              <a:rPr lang="en-US" dirty="0">
                <a:hlinkClick r:id="rId2"/>
              </a:rPr>
              <a:t>http://web.stanford.edu/class/cs224n/slides/cs224n-2019-lecture01-wordvecs1.pdf</a:t>
            </a:r>
            <a:endParaRPr lang="en-US" dirty="0"/>
          </a:p>
          <a:p>
            <a:r>
              <a:rPr lang="en-US" dirty="0">
                <a:hlinkClick r:id="rId3"/>
              </a:rPr>
              <a:t>http://web.stanford.edu/class/cs224n/slides/cs224n-2019-lecture02-wordvecs2.pdf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www.cs.jhu.edu</a:t>
            </a:r>
            <a:r>
              <a:rPr lang="en-US" dirty="0"/>
              <a:t>/~</a:t>
            </a:r>
            <a:r>
              <a:rPr lang="en-US" dirty="0" err="1"/>
              <a:t>jason</a:t>
            </a:r>
            <a:r>
              <a:rPr lang="en-US" dirty="0"/>
              <a:t>/465/PowerPoint/lect01-intro.ppt</a:t>
            </a:r>
          </a:p>
        </p:txBody>
      </p:sp>
    </p:spTree>
    <p:extLst>
      <p:ext uri="{BB962C8B-B14F-4D97-AF65-F5344CB8AC3E}">
        <p14:creationId xmlns:p14="http://schemas.microsoft.com/office/powerpoint/2010/main" val="2484805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FB7B-E48C-DF4F-994F-58CCBE1B9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AD309-1996-8949-9362-DBA580144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164" b="1164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40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ED12-FC8D-8C41-A86D-A847FA4E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get out of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34C8F-06F5-7C40-8846-AA6487ADC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  <a:p>
            <a:endParaRPr lang="en-US" dirty="0"/>
          </a:p>
          <a:p>
            <a:r>
              <a:rPr lang="en-US" dirty="0"/>
              <a:t>Why is it hard?</a:t>
            </a:r>
          </a:p>
          <a:p>
            <a:endParaRPr lang="en-US" dirty="0"/>
          </a:p>
          <a:p>
            <a:r>
              <a:rPr lang="en-US" dirty="0"/>
              <a:t>Basic building blocks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9D021E-3AB2-9B45-9E11-D67D468A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260" y="165421"/>
            <a:ext cx="4772240" cy="6510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FE412F-FAFE-4341-862C-81F3A023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49" y="165422"/>
            <a:ext cx="4387851" cy="65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AE6F-F14E-304A-B475-3944630D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25880-40DA-6646-AA90-7C3F7D7B8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27600" cy="993775"/>
          </a:xfrm>
        </p:spPr>
        <p:txBody>
          <a:bodyPr/>
          <a:lstStyle/>
          <a:p>
            <a:r>
              <a:rPr lang="en-US" dirty="0"/>
              <a:t>Can machines imitate humans?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A6DD6-BC5E-8B4C-822D-03BAFFC2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0" y="1922463"/>
            <a:ext cx="5588000" cy="4254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E98F70-F567-1A49-8308-BDA13B775E8B}"/>
              </a:ext>
            </a:extLst>
          </p:cNvPr>
          <p:cNvSpPr txBox="1">
            <a:spLocks/>
          </p:cNvSpPr>
          <p:nvPr/>
        </p:nvSpPr>
        <p:spPr>
          <a:xfrm>
            <a:off x="838199" y="4017169"/>
            <a:ext cx="4927600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ability to understand human (natural) language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4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9D9B-9ED7-114C-B177-5E357CBE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we do with computers that understand Natural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6BCFB-6453-024C-A114-87A5CD6D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4675"/>
          </a:xfrm>
        </p:spPr>
        <p:txBody>
          <a:bodyPr/>
          <a:lstStyle/>
          <a:p>
            <a:r>
              <a:rPr lang="en-US" dirty="0"/>
              <a:t> Answer our long essay questions? (10 marks)</a:t>
            </a: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8B7F91CC-07E3-004C-9D0F-D04A3A944F41}"/>
              </a:ext>
            </a:extLst>
          </p:cNvPr>
          <p:cNvSpPr/>
          <p:nvPr/>
        </p:nvSpPr>
        <p:spPr>
          <a:xfrm>
            <a:off x="7781925" y="1924050"/>
            <a:ext cx="314325" cy="304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C1CD4-A025-9646-94AE-28E922694C7A}"/>
              </a:ext>
            </a:extLst>
          </p:cNvPr>
          <p:cNvSpPr txBox="1"/>
          <p:nvPr/>
        </p:nvSpPr>
        <p:spPr>
          <a:xfrm>
            <a:off x="1962150" y="6119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332FF7-E55E-8343-AC6F-C96F8D4C8781}"/>
              </a:ext>
            </a:extLst>
          </p:cNvPr>
          <p:cNvSpPr txBox="1">
            <a:spLocks/>
          </p:cNvSpPr>
          <p:nvPr/>
        </p:nvSpPr>
        <p:spPr>
          <a:xfrm>
            <a:off x="838200" y="2535237"/>
            <a:ext cx="10515600" cy="3294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Search Engines! (Ever tried Google with a 10+ word query?)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Computer aided Psychotherapy</a:t>
            </a:r>
          </a:p>
          <a:p>
            <a:r>
              <a:rPr lang="en-US" dirty="0"/>
              <a:t>Computer Lawyers - IBM Debater (https://</a:t>
            </a:r>
            <a:r>
              <a:rPr lang="en-US" dirty="0" err="1"/>
              <a:t>youtu.be</a:t>
            </a:r>
            <a:r>
              <a:rPr lang="en-US" dirty="0"/>
              <a:t>/m3u-1yttrVw?t=585)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0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993B-CC2C-3745-9A28-FB4935D4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Natural Language Hard?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80FF1-385B-034F-9FEB-BAD69645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3" y="1597819"/>
            <a:ext cx="6851738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6A4CC-69DE-354C-99FE-13DA635F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-10538"/>
            <a:ext cx="3571875" cy="6868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6C832-4230-6D4D-9D8B-71D920B82693}"/>
              </a:ext>
            </a:extLst>
          </p:cNvPr>
          <p:cNvSpPr txBox="1"/>
          <p:nvPr/>
        </p:nvSpPr>
        <p:spPr>
          <a:xfrm>
            <a:off x="1905000" y="2695575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 shot an Elephant wearing my pajamas.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DE77D-E7C1-C74D-B9DF-22AFA34A4298}"/>
              </a:ext>
            </a:extLst>
          </p:cNvPr>
          <p:cNvSpPr txBox="1"/>
          <p:nvPr/>
        </p:nvSpPr>
        <p:spPr>
          <a:xfrm>
            <a:off x="5076825" y="4130456"/>
            <a:ext cx="246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Ambiguity</a:t>
            </a:r>
          </a:p>
        </p:txBody>
      </p:sp>
    </p:spTree>
    <p:extLst>
      <p:ext uri="{BB962C8B-B14F-4D97-AF65-F5344CB8AC3E}">
        <p14:creationId xmlns:p14="http://schemas.microsoft.com/office/powerpoint/2010/main" val="163223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9EFD0-2CC3-3A4D-A51B-40688E5D2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Problem –</a:t>
            </a:r>
          </a:p>
          <a:p>
            <a:endParaRPr lang="en-US" dirty="0"/>
          </a:p>
          <a:p>
            <a:r>
              <a:rPr lang="en-US" dirty="0"/>
              <a:t>Does an e-mail contain SPAM?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2A4DC1-0507-E94F-B1A4-4377BBD8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/ Deep Learning for NLP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D171C-C318-814D-B6C4-A4F06A9F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37" y="3429000"/>
            <a:ext cx="7502525" cy="33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852B-8E5F-8246-A033-D51BB41C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/ Deep Learning for NLP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F74256-7EF6-CC46-A7E4-779A78659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026680"/>
              </p:ext>
            </p:extLst>
          </p:nvPr>
        </p:nvGraphicFramePr>
        <p:xfrm>
          <a:off x="838200" y="2167467"/>
          <a:ext cx="3149600" cy="25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">
                  <a:extLst>
                    <a:ext uri="{9D8B030D-6E8A-4147-A177-3AD203B41FA5}">
                      <a16:colId xmlns:a16="http://schemas.microsoft.com/office/drawing/2014/main" val="1930435113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639579540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466822557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320645121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987776249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309531712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40423644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3679306649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803223051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1103054620"/>
                    </a:ext>
                  </a:extLst>
                </a:gridCol>
              </a:tblGrid>
              <a:tr h="251884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2502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72C36-007C-BD40-8304-D900F845C8ED}"/>
              </a:ext>
            </a:extLst>
          </p:cNvPr>
          <p:cNvSpPr txBox="1"/>
          <p:nvPr/>
        </p:nvSpPr>
        <p:spPr>
          <a:xfrm>
            <a:off x="1492250" y="2526798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Vector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A2F6D0-807C-3542-B9E3-61E79872021D}"/>
              </a:ext>
            </a:extLst>
          </p:cNvPr>
          <p:cNvSpPr/>
          <p:nvPr/>
        </p:nvSpPr>
        <p:spPr>
          <a:xfrm>
            <a:off x="5219700" y="1540934"/>
            <a:ext cx="2390775" cy="1504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55E44E-99E3-4D42-94E0-3ABC667A0702}"/>
              </a:ext>
            </a:extLst>
          </p:cNvPr>
          <p:cNvCxnSpPr>
            <a:endCxn id="6" idx="1"/>
          </p:cNvCxnSpPr>
          <p:nvPr/>
        </p:nvCxnSpPr>
        <p:spPr>
          <a:xfrm>
            <a:off x="3987800" y="2293409"/>
            <a:ext cx="1231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3AF8D73-72B7-9143-91B5-656FD468268C}"/>
              </a:ext>
            </a:extLst>
          </p:cNvPr>
          <p:cNvSpPr/>
          <p:nvPr/>
        </p:nvSpPr>
        <p:spPr>
          <a:xfrm>
            <a:off x="5371814" y="1676400"/>
            <a:ext cx="2145544" cy="1076325"/>
          </a:xfrm>
          <a:custGeom>
            <a:avLst/>
            <a:gdLst>
              <a:gd name="connsiteX0" fmla="*/ 286 w 2145544"/>
              <a:gd name="connsiteY0" fmla="*/ 1076325 h 1076325"/>
              <a:gd name="connsiteX1" fmla="*/ 190786 w 2145544"/>
              <a:gd name="connsiteY1" fmla="*/ 400050 h 1076325"/>
              <a:gd name="connsiteX2" fmla="*/ 1162336 w 2145544"/>
              <a:gd name="connsiteY2" fmla="*/ 1038225 h 1076325"/>
              <a:gd name="connsiteX3" fmla="*/ 1371886 w 2145544"/>
              <a:gd name="connsiteY3" fmla="*/ 57150 h 1076325"/>
              <a:gd name="connsiteX4" fmla="*/ 2057686 w 2145544"/>
              <a:gd name="connsiteY4" fmla="*/ 171450 h 1076325"/>
              <a:gd name="connsiteX5" fmla="*/ 2114836 w 2145544"/>
              <a:gd name="connsiteY5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5544" h="1076325">
                <a:moveTo>
                  <a:pt x="286" y="1076325"/>
                </a:moveTo>
                <a:cubicBezTo>
                  <a:pt x="-1302" y="741362"/>
                  <a:pt x="-2889" y="406400"/>
                  <a:pt x="190786" y="400050"/>
                </a:cubicBezTo>
                <a:cubicBezTo>
                  <a:pt x="384461" y="393700"/>
                  <a:pt x="965486" y="1095375"/>
                  <a:pt x="1162336" y="1038225"/>
                </a:cubicBezTo>
                <a:cubicBezTo>
                  <a:pt x="1359186" y="981075"/>
                  <a:pt x="1222661" y="201612"/>
                  <a:pt x="1371886" y="57150"/>
                </a:cubicBezTo>
                <a:cubicBezTo>
                  <a:pt x="1521111" y="-87312"/>
                  <a:pt x="1933861" y="180975"/>
                  <a:pt x="2057686" y="171450"/>
                </a:cubicBezTo>
                <a:cubicBezTo>
                  <a:pt x="2181511" y="161925"/>
                  <a:pt x="2148173" y="80962"/>
                  <a:pt x="2114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D1CB2F-DBAD-3146-BE5C-32CB57E0248E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5371814" y="1676400"/>
            <a:ext cx="286" cy="107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89FA6E-20AE-6846-845B-C143B289FCF1}"/>
              </a:ext>
            </a:extLst>
          </p:cNvPr>
          <p:cNvCxnSpPr/>
          <p:nvPr/>
        </p:nvCxnSpPr>
        <p:spPr>
          <a:xfrm>
            <a:off x="5371814" y="2752725"/>
            <a:ext cx="2145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7B76A9-FBD3-9E4D-82D3-4A9AF426660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610475" y="2293409"/>
            <a:ext cx="1133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0B8AF8-630F-C44A-B8DB-87F52F459C6A}"/>
              </a:ext>
            </a:extLst>
          </p:cNvPr>
          <p:cNvSpPr txBox="1"/>
          <p:nvPr/>
        </p:nvSpPr>
        <p:spPr>
          <a:xfrm>
            <a:off x="8763000" y="2095500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Label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885D3-8F0B-2743-9867-12D9F2AC647E}"/>
              </a:ext>
            </a:extLst>
          </p:cNvPr>
          <p:cNvSpPr txBox="1"/>
          <p:nvPr/>
        </p:nvSpPr>
        <p:spPr>
          <a:xfrm>
            <a:off x="8763000" y="5132400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Spam / Not Spam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CB1AC3-FFFF-D34B-8C23-704A2465EF0B}"/>
              </a:ext>
            </a:extLst>
          </p:cNvPr>
          <p:cNvSpPr/>
          <p:nvPr/>
        </p:nvSpPr>
        <p:spPr>
          <a:xfrm>
            <a:off x="5219700" y="4564591"/>
            <a:ext cx="2390775" cy="1504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20E091-7BA7-FF40-8E25-4BE0579FA8A9}"/>
              </a:ext>
            </a:extLst>
          </p:cNvPr>
          <p:cNvSpPr/>
          <p:nvPr/>
        </p:nvSpPr>
        <p:spPr>
          <a:xfrm>
            <a:off x="5371814" y="4700057"/>
            <a:ext cx="2145544" cy="1076325"/>
          </a:xfrm>
          <a:custGeom>
            <a:avLst/>
            <a:gdLst>
              <a:gd name="connsiteX0" fmla="*/ 286 w 2145544"/>
              <a:gd name="connsiteY0" fmla="*/ 1076325 h 1076325"/>
              <a:gd name="connsiteX1" fmla="*/ 190786 w 2145544"/>
              <a:gd name="connsiteY1" fmla="*/ 400050 h 1076325"/>
              <a:gd name="connsiteX2" fmla="*/ 1162336 w 2145544"/>
              <a:gd name="connsiteY2" fmla="*/ 1038225 h 1076325"/>
              <a:gd name="connsiteX3" fmla="*/ 1371886 w 2145544"/>
              <a:gd name="connsiteY3" fmla="*/ 57150 h 1076325"/>
              <a:gd name="connsiteX4" fmla="*/ 2057686 w 2145544"/>
              <a:gd name="connsiteY4" fmla="*/ 171450 h 1076325"/>
              <a:gd name="connsiteX5" fmla="*/ 2114836 w 2145544"/>
              <a:gd name="connsiteY5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5544" h="1076325">
                <a:moveTo>
                  <a:pt x="286" y="1076325"/>
                </a:moveTo>
                <a:cubicBezTo>
                  <a:pt x="-1302" y="741362"/>
                  <a:pt x="-2889" y="406400"/>
                  <a:pt x="190786" y="400050"/>
                </a:cubicBezTo>
                <a:cubicBezTo>
                  <a:pt x="384461" y="393700"/>
                  <a:pt x="965486" y="1095375"/>
                  <a:pt x="1162336" y="1038225"/>
                </a:cubicBezTo>
                <a:cubicBezTo>
                  <a:pt x="1359186" y="981075"/>
                  <a:pt x="1222661" y="201612"/>
                  <a:pt x="1371886" y="57150"/>
                </a:cubicBezTo>
                <a:cubicBezTo>
                  <a:pt x="1521111" y="-87312"/>
                  <a:pt x="1933861" y="180975"/>
                  <a:pt x="2057686" y="171450"/>
                </a:cubicBezTo>
                <a:cubicBezTo>
                  <a:pt x="2181511" y="161925"/>
                  <a:pt x="2148173" y="80962"/>
                  <a:pt x="21148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04EF81-43C3-B143-AB11-E46C9443B8DF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5371814" y="4700057"/>
            <a:ext cx="286" cy="107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80F97E-35CE-2F49-962E-99B8AB134199}"/>
              </a:ext>
            </a:extLst>
          </p:cNvPr>
          <p:cNvCxnSpPr/>
          <p:nvPr/>
        </p:nvCxnSpPr>
        <p:spPr>
          <a:xfrm>
            <a:off x="5371814" y="5776382"/>
            <a:ext cx="2145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3D3FF3-0CA6-6E4D-A515-3DC72A1237E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610475" y="5317066"/>
            <a:ext cx="1133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ADE3AEB-9B01-1C47-ADDF-525722F4FBA5}"/>
              </a:ext>
            </a:extLst>
          </p:cNvPr>
          <p:cNvSpPr txBox="1"/>
          <p:nvPr/>
        </p:nvSpPr>
        <p:spPr>
          <a:xfrm>
            <a:off x="5448300" y="3045884"/>
            <a:ext cx="1924050" cy="38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A16A4-9CE4-EC41-83B3-073923989319}"/>
              </a:ext>
            </a:extLst>
          </p:cNvPr>
          <p:cNvSpPr txBox="1"/>
          <p:nvPr/>
        </p:nvSpPr>
        <p:spPr>
          <a:xfrm>
            <a:off x="4689475" y="3797268"/>
            <a:ext cx="4425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SPAM Classification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70B973-64D5-C74B-B535-05CB47C92F35}"/>
              </a:ext>
            </a:extLst>
          </p:cNvPr>
          <p:cNvSpPr txBox="1"/>
          <p:nvPr/>
        </p:nvSpPr>
        <p:spPr>
          <a:xfrm>
            <a:off x="5219700" y="6208726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(Will get back to this)</a:t>
            </a:r>
          </a:p>
        </p:txBody>
      </p:sp>
      <p:sp>
        <p:nvSpPr>
          <p:cNvPr id="30" name="Document 29">
            <a:extLst>
              <a:ext uri="{FF2B5EF4-FFF2-40B4-BE49-F238E27FC236}">
                <a16:creationId xmlns:a16="http://schemas.microsoft.com/office/drawing/2014/main" id="{F371FACD-FFF4-C04E-B6F6-A3F24606992A}"/>
              </a:ext>
            </a:extLst>
          </p:cNvPr>
          <p:cNvSpPr/>
          <p:nvPr/>
        </p:nvSpPr>
        <p:spPr>
          <a:xfrm>
            <a:off x="561975" y="4783666"/>
            <a:ext cx="2362200" cy="1285875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Email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ACEBFA-6557-2645-8319-6B0F9B8C430D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924175" y="5426603"/>
            <a:ext cx="1062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08E89C4-523E-DC47-9833-88D1586F705D}"/>
              </a:ext>
            </a:extLst>
          </p:cNvPr>
          <p:cNvSpPr txBox="1"/>
          <p:nvPr/>
        </p:nvSpPr>
        <p:spPr>
          <a:xfrm>
            <a:off x="4086225" y="5011104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5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28" grpId="0"/>
      <p:bldP spid="29" grpId="0"/>
      <p:bldP spid="30" grpId="0" animBg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734</Words>
  <Application>Microsoft Macintosh PowerPoint</Application>
  <PresentationFormat>Widescreen</PresentationFormat>
  <Paragraphs>267</Paragraphs>
  <Slides>23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Deep Learning for Natural Language Processing</vt:lpstr>
      <vt:lpstr>PowerPoint Presentation</vt:lpstr>
      <vt:lpstr>What you get out of this?</vt:lpstr>
      <vt:lpstr>PowerPoint Presentation</vt:lpstr>
      <vt:lpstr>The Turing Test</vt:lpstr>
      <vt:lpstr>What could we do with computers that understand Natural Language?</vt:lpstr>
      <vt:lpstr>Why is Natural Language Hard?</vt:lpstr>
      <vt:lpstr>Machine Learning / Deep Learning for NLP</vt:lpstr>
      <vt:lpstr>Machine Learning / Deep Learning for NLP</vt:lpstr>
      <vt:lpstr>Machine Learning / Deep Learning for NLP</vt:lpstr>
      <vt:lpstr>Feature Vectors from Text</vt:lpstr>
      <vt:lpstr>Feature Vectors from Text</vt:lpstr>
      <vt:lpstr>Context for each word – Naïve way</vt:lpstr>
      <vt:lpstr>Word2Vec</vt:lpstr>
      <vt:lpstr>PowerPoint Presentation</vt:lpstr>
      <vt:lpstr>PowerPoint Presentation</vt:lpstr>
      <vt:lpstr>PowerPoint Presentation</vt:lpstr>
      <vt:lpstr>Machine Learning / Deep Learning for NLP</vt:lpstr>
      <vt:lpstr>Recurrent Neural Networks</vt:lpstr>
      <vt:lpstr>Recurrent Neural Networks</vt:lpstr>
      <vt:lpstr>Recurrent Neural Networks</vt:lpstr>
      <vt:lpstr>Material adapted from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Natural Language Processing</dc:title>
  <dc:creator>Abhirut Gupta</dc:creator>
  <cp:lastModifiedBy>Abhirut Gupta</cp:lastModifiedBy>
  <cp:revision>17</cp:revision>
  <dcterms:created xsi:type="dcterms:W3CDTF">2019-02-23T02:30:13Z</dcterms:created>
  <dcterms:modified xsi:type="dcterms:W3CDTF">2019-02-23T08:52:33Z</dcterms:modified>
</cp:coreProperties>
</file>